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49" r:id="rId3"/>
  </p:sldMasterIdLst>
  <p:sldIdLst>
    <p:sldId id="274" r:id="rId4"/>
    <p:sldId id="270" r:id="rId5"/>
    <p:sldId id="285" r:id="rId6"/>
    <p:sldId id="258" r:id="rId7"/>
    <p:sldId id="303" r:id="rId8"/>
    <p:sldId id="261" r:id="rId9"/>
    <p:sldId id="278" r:id="rId10"/>
    <p:sldId id="280" r:id="rId11"/>
    <p:sldId id="309" r:id="rId12"/>
    <p:sldId id="292" r:id="rId13"/>
    <p:sldId id="305" r:id="rId14"/>
    <p:sldId id="263" r:id="rId15"/>
    <p:sldId id="306" r:id="rId16"/>
    <p:sldId id="283" r:id="rId17"/>
    <p:sldId id="307" r:id="rId18"/>
    <p:sldId id="289" r:id="rId19"/>
    <p:sldId id="310" r:id="rId20"/>
  </p:sldIdLst>
  <p:sldSz cx="12192000" cy="685800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7030A0"/>
    <a:srgbClr val="C00000"/>
    <a:srgbClr val="3333FF"/>
    <a:srgbClr val="70303C"/>
    <a:srgbClr val="FFC91D"/>
    <a:srgbClr val="70AD47"/>
    <a:srgbClr val="BF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8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75910-D61D-4963-9B9B-3FFCE885DABD}" type="datetimeFigureOut">
              <a:rPr lang="fr-FR"/>
              <a:pPr>
                <a:defRPr/>
              </a:pPr>
              <a:t>18/07/2024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471C6-A6BB-4E03-B928-1E2C42F6F35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6267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9595-D045-4C9D-9311-F2F600663481}" type="datetimeFigureOut">
              <a:rPr lang="fr-FR"/>
              <a:pPr>
                <a:defRPr/>
              </a:pPr>
              <a:t>18/07/2024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98EB3-4BF2-451D-8D70-C688B611FE0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1393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DDF37-15B0-4345-8DE9-B171225B8A65}" type="datetimeFigureOut">
              <a:rPr lang="fr-FR"/>
              <a:pPr>
                <a:defRPr/>
              </a:pPr>
              <a:t>18/07/2024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5492A-7098-4A11-9F15-B19A1377B72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24178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86">
              <a:solidFill>
                <a:prstClr val="white"/>
              </a:solidFill>
            </a:endParaRPr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91429" tIns="45715" rIns="91429" bIns="45715"/>
          <a:lstStyle/>
          <a:p>
            <a:pPr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86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4489157" y="533403"/>
            <a:ext cx="6807200" cy="2868168"/>
          </a:xfrm>
        </p:spPr>
        <p:txBody>
          <a:bodyPr>
            <a:noAutofit/>
          </a:bodyPr>
          <a:lstStyle>
            <a:lvl1pPr algn="r">
              <a:defRPr sz="4214" b="1"/>
            </a:lvl1pPr>
            <a:extLst/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4472593" y="3539870"/>
            <a:ext cx="6819704" cy="1101248"/>
          </a:xfrm>
        </p:spPr>
        <p:txBody>
          <a:bodyPr lIns="64001" tIns="0" rIns="64001" bIns="0"/>
          <a:lstStyle>
            <a:lvl1pPr marL="0" indent="0" algn="r">
              <a:buNone/>
              <a:defRPr sz="2214">
                <a:solidFill>
                  <a:srgbClr val="FFFFFF"/>
                </a:solidFill>
                <a:effectLst/>
              </a:defRPr>
            </a:lvl1pPr>
            <a:lvl2pPr marL="457143" indent="0" algn="ctr">
              <a:buNone/>
            </a:lvl2pPr>
            <a:lvl3pPr marL="914285" indent="0" algn="ctr">
              <a:buNone/>
            </a:lvl3pPr>
            <a:lvl4pPr marL="1371428" indent="0" algn="ctr">
              <a:buNone/>
            </a:lvl4pPr>
            <a:lvl5pPr marL="1828572" indent="0" algn="ctr">
              <a:buNone/>
            </a:lvl5pPr>
            <a:lvl6pPr marL="2285714" indent="0" algn="ctr">
              <a:buNone/>
            </a:lvl6pPr>
            <a:lvl7pPr marL="2742857" indent="0" algn="ctr">
              <a:buNone/>
            </a:lvl7pPr>
            <a:lvl8pPr marL="3200000" indent="0" algn="ctr">
              <a:buNone/>
            </a:lvl8pPr>
            <a:lvl9pPr marL="3657142" indent="0" algn="ctr">
              <a:buNone/>
            </a:lvl9pPr>
            <a:extLst/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6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7827963" y="6557963"/>
            <a:ext cx="267017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40D9870-4D48-4775-B40B-25294E5A22FD}" type="datetimeFigureOut">
              <a:rPr lang="fr-FR"/>
              <a:pPr>
                <a:defRPr/>
              </a:pPr>
              <a:t>18/07/2024</a:t>
            </a:fld>
            <a:endParaRPr lang="fr-FR"/>
          </a:p>
        </p:txBody>
      </p:sp>
      <p:sp>
        <p:nvSpPr>
          <p:cNvPr id="7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759200" y="6557963"/>
            <a:ext cx="39036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0507663" y="6556375"/>
            <a:ext cx="784225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77E1589-061A-486A-A959-EFE4AC89FF9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69853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C0DAF-E9FC-47B0-A6C7-A4AAC01A1CFD}" type="datetimeFigureOut">
              <a:rPr lang="fr-FR"/>
              <a:pPr>
                <a:defRPr/>
              </a:pPr>
              <a:t>18/07/2024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49673-AEED-4BE9-A538-F7E34157D96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88209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4" y="2821843"/>
            <a:ext cx="8340650" cy="1362075"/>
          </a:xfrm>
        </p:spPr>
        <p:txBody>
          <a:bodyPr anchor="t"/>
          <a:lstStyle>
            <a:lvl1pPr algn="r">
              <a:buNone/>
              <a:defRPr sz="4214" b="1" cap="all"/>
            </a:lvl1pPr>
            <a:extLst/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22404" y="1905002"/>
            <a:ext cx="8340650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786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571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299200" y="6556375"/>
            <a:ext cx="2670175" cy="227013"/>
          </a:xfrm>
        </p:spPr>
        <p:txBody>
          <a:bodyPr/>
          <a:lstStyle>
            <a:lvl1pPr>
              <a:defRPr>
                <a:solidFill>
                  <a:srgbClr val="F4E7ED"/>
                </a:solidFill>
              </a:defRPr>
            </a:lvl1pPr>
            <a:extLst/>
          </a:lstStyle>
          <a:p>
            <a:pPr>
              <a:defRPr/>
            </a:pPr>
            <a:fld id="{9C7C60F1-0598-4AA3-B38B-70FF2AE398B0}" type="datetimeFigureOut">
              <a:rPr lang="fr-FR"/>
              <a:pPr>
                <a:defRPr/>
              </a:pPr>
              <a:t>18/07/2024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14575" y="6556375"/>
            <a:ext cx="3860800" cy="228600"/>
          </a:xfrm>
        </p:spPr>
        <p:txBody>
          <a:bodyPr/>
          <a:lstStyle>
            <a:lvl1pPr>
              <a:defRPr>
                <a:solidFill>
                  <a:srgbClr val="F4E7ED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978900" y="6554788"/>
            <a:ext cx="78422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14CE1-6DA4-424C-ABD5-FEF9C9C66C4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71232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3" y="320040"/>
            <a:ext cx="9656064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/>
          <a:lstStyle>
            <a:lvl1pPr>
              <a:defRPr sz="2786"/>
            </a:lvl1pPr>
            <a:lvl2pPr>
              <a:defRPr sz="2429"/>
            </a:lvl2pPr>
            <a:lvl3pPr>
              <a:defRPr sz="2000"/>
            </a:lvl3pPr>
            <a:lvl4pPr>
              <a:defRPr sz="1786"/>
            </a:lvl4pPr>
            <a:lvl5pPr>
              <a:defRPr sz="1786"/>
            </a:lvl5pPr>
            <a:extLst/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/>
          <a:lstStyle>
            <a:lvl1pPr>
              <a:defRPr sz="2786"/>
            </a:lvl1pPr>
            <a:lvl2pPr>
              <a:defRPr sz="2429"/>
            </a:lvl2pPr>
            <a:lvl3pPr>
              <a:defRPr sz="2000"/>
            </a:lvl3pPr>
            <a:lvl4pPr>
              <a:defRPr sz="1786"/>
            </a:lvl4pPr>
            <a:lvl5pPr>
              <a:defRPr sz="1786"/>
            </a:lvl5pPr>
            <a:extLst/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AC048-8DC5-44E3-A2FB-8CD122217056}" type="datetimeFigureOut">
              <a:rPr lang="fr-FR"/>
              <a:pPr>
                <a:defRPr/>
              </a:pPr>
              <a:t>18/07/2024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57B3-4174-4287-B291-6175ADC9618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78351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3" y="320040"/>
            <a:ext cx="9656064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786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786" b="1"/>
            </a:lvl3pPr>
            <a:lvl4pPr>
              <a:buNone/>
              <a:defRPr sz="1571" b="1"/>
            </a:lvl4pPr>
            <a:lvl5pPr>
              <a:buNone/>
              <a:defRPr sz="1571" b="1"/>
            </a:lvl5pPr>
            <a:extLst/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786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786" b="1"/>
            </a:lvl3pPr>
            <a:lvl4pPr>
              <a:buNone/>
              <a:defRPr sz="1571" b="1"/>
            </a:lvl4pPr>
            <a:lvl5pPr>
              <a:buNone/>
              <a:defRPr sz="1571" b="1"/>
            </a:lvl5pPr>
            <a:extLst/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29"/>
            </a:lvl1pPr>
            <a:lvl2pPr>
              <a:defRPr sz="2000"/>
            </a:lvl2pPr>
            <a:lvl3pPr>
              <a:defRPr sz="1786"/>
            </a:lvl3pPr>
            <a:lvl4pPr>
              <a:defRPr sz="1571"/>
            </a:lvl4pPr>
            <a:lvl5pPr>
              <a:defRPr sz="1571"/>
            </a:lvl5pPr>
            <a:extLst/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29"/>
            </a:lvl1pPr>
            <a:lvl2pPr>
              <a:defRPr sz="2000"/>
            </a:lvl2pPr>
            <a:lvl3pPr>
              <a:defRPr sz="1786"/>
            </a:lvl3pPr>
            <a:lvl4pPr>
              <a:defRPr sz="1571"/>
            </a:lvl4pPr>
            <a:lvl5pPr>
              <a:defRPr sz="1571"/>
            </a:lvl5pPr>
            <a:extLst/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0AA9E-C4A8-447C-B082-4508C0E3B1BC}" type="datetimeFigureOut">
              <a:rPr lang="fr-FR"/>
              <a:pPr>
                <a:defRPr/>
              </a:pPr>
              <a:t>18/07/2024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7F515-8611-4C35-93DA-F356F8434D2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06707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3" y="320040"/>
            <a:ext cx="9656064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D4D1E-9A01-4A46-9CA6-7D364052882F}" type="datetimeFigureOut">
              <a:rPr lang="fr-FR"/>
              <a:pPr>
                <a:defRPr/>
              </a:pPr>
              <a:t>18/07/2024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08A85-7DC8-4282-AC09-05B5F8B3AFC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58339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4E7ED"/>
                </a:solidFill>
              </a:defRPr>
            </a:lvl1pPr>
            <a:extLst/>
          </a:lstStyle>
          <a:p>
            <a:pPr>
              <a:defRPr/>
            </a:pPr>
            <a:fld id="{E13D4333-D5F8-4929-9654-AAF8E9AE56CD}" type="datetimeFigureOut">
              <a:rPr lang="fr-FR"/>
              <a:pPr>
                <a:defRPr/>
              </a:pPr>
              <a:t>18/07/2024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4E7ED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88CC0-1CC6-462A-87AA-070CBC6ADC3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36428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/>
          <a:lstStyle>
            <a:lvl1pPr algn="l">
              <a:buNone/>
              <a:defRPr lang="en-US" sz="2429" baseline="0" smtClean="0"/>
            </a:lvl1pPr>
            <a:extLst/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lIns="64001" tIns="0" rIns="0" bIns="0" spcCol="0" rtlCol="0" fromWordArt="0" forceAA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29"/>
            </a:lvl1pPr>
            <a:lvl2pPr>
              <a:buNone/>
              <a:defRPr sz="1214"/>
            </a:lvl2pPr>
            <a:lvl3pPr>
              <a:buNone/>
              <a:defRPr sz="1000"/>
            </a:lvl3pPr>
            <a:lvl4pPr>
              <a:buNone/>
              <a:defRPr sz="929"/>
            </a:lvl4pPr>
            <a:lvl5pPr>
              <a:buNone/>
              <a:defRPr sz="929"/>
            </a:lvl5pPr>
            <a:extLst/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609600" y="2133603"/>
            <a:ext cx="9652000" cy="4371752"/>
          </a:xfrm>
        </p:spPr>
        <p:txBody>
          <a:bodyPr/>
          <a:lstStyle>
            <a:lvl1pPr>
              <a:defRPr sz="3214"/>
            </a:lvl1pPr>
            <a:lvl2pPr>
              <a:defRPr sz="2786"/>
            </a:lvl2pPr>
            <a:lvl3pPr>
              <a:defRPr sz="2429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E6F7-7706-409B-868E-943D905C0EB7}" type="datetimeFigureOut">
              <a:rPr lang="fr-FR"/>
              <a:pPr>
                <a:defRPr/>
              </a:pPr>
              <a:t>18/07/2024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E3530-3B36-4F0B-B633-B025E01B404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40323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77C23-4FE6-401F-B102-8141A5205897}" type="datetimeFigureOut">
              <a:rPr lang="fr-FR"/>
              <a:pPr>
                <a:defRPr/>
              </a:pPr>
              <a:t>18/07/2024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1A22D-CA97-40B3-9BC1-7F8FFB46049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61091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796925" y="1004888"/>
            <a:ext cx="5759450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86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21420000">
            <a:off x="795338" y="998538"/>
            <a:ext cx="5759450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86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lIns="115200" tIns="0" rIns="0" bIns="0" spcCol="0" rtlCol="0" fromWordArt="0" forceAA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29" baseline="0">
                <a:solidFill>
                  <a:schemeClr val="tx1"/>
                </a:solidFill>
              </a:defRPr>
            </a:lvl1pPr>
            <a:lvl2pPr>
              <a:defRPr sz="1214"/>
            </a:lvl2pPr>
            <a:lvl3pPr>
              <a:defRPr sz="1000"/>
            </a:lvl3pPr>
            <a:lvl4pPr>
              <a:defRPr sz="929"/>
            </a:lvl4pPr>
            <a:lvl5pPr>
              <a:defRPr sz="929"/>
            </a:lvl5pPr>
            <a:extLst/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884910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14"/>
            </a:lvl1pPr>
            <a:extLst/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422D0-BF49-4A89-820A-C029A3D2785B}" type="datetimeFigureOut">
              <a:rPr lang="fr-FR"/>
              <a:pPr>
                <a:defRPr/>
              </a:pPr>
              <a:t>18/07/2024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0A531-F4EB-4D79-98CE-72BE9C9F766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010325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E0B3B-BF71-4BB8-A292-83AA7C23465E}" type="datetimeFigureOut">
              <a:rPr lang="fr-FR"/>
              <a:pPr>
                <a:defRPr/>
              </a:pPr>
              <a:t>18/07/2024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06644-84F7-4E2E-81E3-E719DA87CF6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5181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37600" y="274961"/>
            <a:ext cx="2032000" cy="5851525"/>
          </a:xfrm>
        </p:spPr>
        <p:txBody>
          <a:bodyPr vert="eaVert" anchor="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8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657850" y="6557963"/>
            <a:ext cx="2668588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E826C-A66B-4B08-ABC5-D2A10022A2A5}" type="datetimeFigureOut">
              <a:rPr lang="fr-FR"/>
              <a:pPr>
                <a:defRPr/>
              </a:pPr>
              <a:t>18/07/2024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556375"/>
            <a:ext cx="48768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39138" y="6553200"/>
            <a:ext cx="78422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5C0F0-AEFE-48EC-A831-3C69EBEDF82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243056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9" indent="0" algn="ctr">
              <a:buNone/>
              <a:defRPr sz="2000"/>
            </a:lvl2pPr>
            <a:lvl3pPr marL="914398" indent="0" algn="ctr">
              <a:buNone/>
              <a:defRPr sz="1800"/>
            </a:lvl3pPr>
            <a:lvl4pPr marL="1371597" indent="0" algn="ctr">
              <a:buNone/>
              <a:defRPr sz="1600"/>
            </a:lvl4pPr>
            <a:lvl5pPr marL="1828796" indent="0" algn="ctr">
              <a:buNone/>
              <a:defRPr sz="1600"/>
            </a:lvl5pPr>
            <a:lvl6pPr marL="2285996" indent="0" algn="ctr">
              <a:buNone/>
              <a:defRPr sz="1600"/>
            </a:lvl6pPr>
            <a:lvl7pPr marL="2743194" indent="0" algn="ctr">
              <a:buNone/>
              <a:defRPr sz="1600"/>
            </a:lvl7pPr>
            <a:lvl8pPr marL="3200394" indent="0" algn="ctr">
              <a:buNone/>
              <a:defRPr sz="1600"/>
            </a:lvl8pPr>
            <a:lvl9pPr marL="3657592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9ADE4-D099-4592-B711-980DFCE30D7C}" type="datetimeFigureOut">
              <a:rPr lang="fr-FR"/>
              <a:pPr>
                <a:defRPr/>
              </a:pPr>
              <a:t>18/07/2024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7ADD1-EDB9-45E7-85E8-287D85E5EF8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816301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6808C-8D57-4D7D-A509-CFF78E88FAE2}" type="datetimeFigureOut">
              <a:rPr lang="fr-FR"/>
              <a:pPr>
                <a:defRPr/>
              </a:pPr>
              <a:t>18/07/2024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24B43-624D-44E0-BAF3-F6556AE0B4B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916088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B2A03-569A-489D-AD5D-15A953732585}" type="datetimeFigureOut">
              <a:rPr lang="fr-FR"/>
              <a:pPr>
                <a:defRPr/>
              </a:pPr>
              <a:t>18/07/2024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998D3-ACFC-41A0-94C3-0E70B7CE76A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616852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B1337-C3CA-4D93-86E3-03D949C8F58C}" type="datetimeFigureOut">
              <a:rPr lang="fr-FR"/>
              <a:pPr>
                <a:defRPr/>
              </a:pPr>
              <a:t>18/07/2024</a:t>
            </a:fld>
            <a:endParaRPr lang="fr-F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4C0D0-2D10-4C3C-AEA8-DCD37E66626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879940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9" indent="0">
              <a:buNone/>
              <a:defRPr sz="2000" b="1"/>
            </a:lvl2pPr>
            <a:lvl3pPr marL="914398" indent="0">
              <a:buNone/>
              <a:defRPr sz="1800" b="1"/>
            </a:lvl3pPr>
            <a:lvl4pPr marL="1371597" indent="0">
              <a:buNone/>
              <a:defRPr sz="1600" b="1"/>
            </a:lvl4pPr>
            <a:lvl5pPr marL="1828796" indent="0">
              <a:buNone/>
              <a:defRPr sz="1600" b="1"/>
            </a:lvl5pPr>
            <a:lvl6pPr marL="2285996" indent="0">
              <a:buNone/>
              <a:defRPr sz="1600" b="1"/>
            </a:lvl6pPr>
            <a:lvl7pPr marL="2743194" indent="0">
              <a:buNone/>
              <a:defRPr sz="1600" b="1"/>
            </a:lvl7pPr>
            <a:lvl8pPr marL="3200394" indent="0">
              <a:buNone/>
              <a:defRPr sz="1600" b="1"/>
            </a:lvl8pPr>
            <a:lvl9pPr marL="3657592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9" indent="0">
              <a:buNone/>
              <a:defRPr sz="2000" b="1"/>
            </a:lvl2pPr>
            <a:lvl3pPr marL="914398" indent="0">
              <a:buNone/>
              <a:defRPr sz="1800" b="1"/>
            </a:lvl3pPr>
            <a:lvl4pPr marL="1371597" indent="0">
              <a:buNone/>
              <a:defRPr sz="1600" b="1"/>
            </a:lvl4pPr>
            <a:lvl5pPr marL="1828796" indent="0">
              <a:buNone/>
              <a:defRPr sz="1600" b="1"/>
            </a:lvl5pPr>
            <a:lvl6pPr marL="2285996" indent="0">
              <a:buNone/>
              <a:defRPr sz="1600" b="1"/>
            </a:lvl6pPr>
            <a:lvl7pPr marL="2743194" indent="0">
              <a:buNone/>
              <a:defRPr sz="1600" b="1"/>
            </a:lvl7pPr>
            <a:lvl8pPr marL="3200394" indent="0">
              <a:buNone/>
              <a:defRPr sz="1600" b="1"/>
            </a:lvl8pPr>
            <a:lvl9pPr marL="3657592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14C92-3F67-4D53-8361-DF34E48080C1}" type="datetimeFigureOut">
              <a:rPr lang="fr-FR"/>
              <a:pPr>
                <a:defRPr/>
              </a:pPr>
              <a:t>18/07/2024</a:t>
            </a:fld>
            <a:endParaRPr lang="fr-F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F1D2B-65A2-457C-97BF-5760ADF4CBB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330619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6ECB4-D3F8-4098-B7ED-08ACB8CA407C}" type="datetimeFigureOut">
              <a:rPr lang="fr-FR"/>
              <a:pPr>
                <a:defRPr/>
              </a:pPr>
              <a:t>18/07/2024</a:t>
            </a:fld>
            <a:endParaRPr lang="fr-F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97DB7-4DC5-4942-A2A2-CE23A2DAEFC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853542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B265E-35C1-4CA1-A0AA-27AAE45969E5}" type="datetimeFigureOut">
              <a:rPr lang="fr-FR"/>
              <a:pPr>
                <a:defRPr/>
              </a:pPr>
              <a:t>18/07/2024</a:t>
            </a:fld>
            <a:endParaRPr lang="fr-FR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7F777-12A5-4A7A-B7E0-9953148FA8B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8814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0E5B2-C495-4776-9EF2-948A8AFBE558}" type="datetimeFigureOut">
              <a:rPr lang="fr-FR"/>
              <a:pPr>
                <a:defRPr/>
              </a:pPr>
              <a:t>18/07/2024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C19D4-DF2C-4D78-B314-C30BD1E68E5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706456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9" indent="0">
              <a:buNone/>
              <a:defRPr sz="1400"/>
            </a:lvl2pPr>
            <a:lvl3pPr marL="914398" indent="0">
              <a:buNone/>
              <a:defRPr sz="1200"/>
            </a:lvl3pPr>
            <a:lvl4pPr marL="1371597" indent="0">
              <a:buNone/>
              <a:defRPr sz="1000"/>
            </a:lvl4pPr>
            <a:lvl5pPr marL="1828796" indent="0">
              <a:buNone/>
              <a:defRPr sz="1000"/>
            </a:lvl5pPr>
            <a:lvl6pPr marL="2285996" indent="0">
              <a:buNone/>
              <a:defRPr sz="1000"/>
            </a:lvl6pPr>
            <a:lvl7pPr marL="2743194" indent="0">
              <a:buNone/>
              <a:defRPr sz="1000"/>
            </a:lvl7pPr>
            <a:lvl8pPr marL="3200394" indent="0">
              <a:buNone/>
              <a:defRPr sz="1000"/>
            </a:lvl8pPr>
            <a:lvl9pPr marL="3657592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E8A5F-47F8-478A-AC54-93007A1AE372}" type="datetimeFigureOut">
              <a:rPr lang="fr-FR"/>
              <a:pPr>
                <a:defRPr/>
              </a:pPr>
              <a:t>18/07/2024</a:t>
            </a:fld>
            <a:endParaRPr lang="fr-F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555D0-D980-4FB2-A088-6CF35796C2D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566376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9" indent="0">
              <a:buNone/>
              <a:defRPr sz="2800"/>
            </a:lvl2pPr>
            <a:lvl3pPr marL="914398" indent="0">
              <a:buNone/>
              <a:defRPr sz="2400"/>
            </a:lvl3pPr>
            <a:lvl4pPr marL="1371597" indent="0">
              <a:buNone/>
              <a:defRPr sz="2000"/>
            </a:lvl4pPr>
            <a:lvl5pPr marL="1828796" indent="0">
              <a:buNone/>
              <a:defRPr sz="2000"/>
            </a:lvl5pPr>
            <a:lvl6pPr marL="2285996" indent="0">
              <a:buNone/>
              <a:defRPr sz="2000"/>
            </a:lvl6pPr>
            <a:lvl7pPr marL="2743194" indent="0">
              <a:buNone/>
              <a:defRPr sz="2000"/>
            </a:lvl7pPr>
            <a:lvl8pPr marL="3200394" indent="0">
              <a:buNone/>
              <a:defRPr sz="2000"/>
            </a:lvl8pPr>
            <a:lvl9pPr marL="3657592" indent="0">
              <a:buNone/>
              <a:defRPr sz="2000"/>
            </a:lvl9pPr>
          </a:lstStyle>
          <a:p>
            <a:pPr lvl="0"/>
            <a:r>
              <a:rPr lang="fr-FR" noProof="0" dirty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9" indent="0">
              <a:buNone/>
              <a:defRPr sz="1400"/>
            </a:lvl2pPr>
            <a:lvl3pPr marL="914398" indent="0">
              <a:buNone/>
              <a:defRPr sz="1200"/>
            </a:lvl3pPr>
            <a:lvl4pPr marL="1371597" indent="0">
              <a:buNone/>
              <a:defRPr sz="1000"/>
            </a:lvl4pPr>
            <a:lvl5pPr marL="1828796" indent="0">
              <a:buNone/>
              <a:defRPr sz="1000"/>
            </a:lvl5pPr>
            <a:lvl6pPr marL="2285996" indent="0">
              <a:buNone/>
              <a:defRPr sz="1000"/>
            </a:lvl6pPr>
            <a:lvl7pPr marL="2743194" indent="0">
              <a:buNone/>
              <a:defRPr sz="1000"/>
            </a:lvl7pPr>
            <a:lvl8pPr marL="3200394" indent="0">
              <a:buNone/>
              <a:defRPr sz="1000"/>
            </a:lvl8pPr>
            <a:lvl9pPr marL="3657592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DBA86-1EF2-466B-9EDC-5976439AB744}" type="datetimeFigureOut">
              <a:rPr lang="fr-FR"/>
              <a:pPr>
                <a:defRPr/>
              </a:pPr>
              <a:t>18/07/2024</a:t>
            </a:fld>
            <a:endParaRPr lang="fr-F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DC39-2FFB-4096-882D-FA177FEC188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473378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4FDA7-2DC7-4545-A81C-BE07B3B278B3}" type="datetimeFigureOut">
              <a:rPr lang="fr-FR"/>
              <a:pPr>
                <a:defRPr/>
              </a:pPr>
              <a:t>18/07/2024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60EAB-D424-4891-A0AE-A0F01C0D5F2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117712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E017B-B01F-4566-8E68-B1EC09AB53BA}" type="datetimeFigureOut">
              <a:rPr lang="fr-FR"/>
              <a:pPr>
                <a:defRPr/>
              </a:pPr>
              <a:t>18/07/2024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190B5-A3DF-425E-875C-EDE86FD7865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1243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B4FDA-CDDF-46D1-9656-CAF94552C23D}" type="datetimeFigureOut">
              <a:rPr lang="fr-FR"/>
              <a:pPr>
                <a:defRPr/>
              </a:pPr>
              <a:t>18/07/2024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2EFCA-B86D-4025-85E6-4F88004EB8A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3939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F70B9-8A33-4186-BD7A-0393A1639668}" type="datetimeFigureOut">
              <a:rPr lang="fr-FR"/>
              <a:pPr>
                <a:defRPr/>
              </a:pPr>
              <a:t>18/07/2024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B06A-7114-49CF-B1D9-6396EC89925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712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28871-186D-4381-8773-044D115D637B}" type="datetimeFigureOut">
              <a:rPr lang="fr-FR"/>
              <a:pPr>
                <a:defRPr/>
              </a:pPr>
              <a:t>18/07/2024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EA837-3A9A-492A-99B1-8DEA9E496E4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5653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9A5B3-66EE-431F-98B4-675592DF13F7}" type="datetimeFigureOut">
              <a:rPr lang="fr-FR"/>
              <a:pPr>
                <a:defRPr/>
              </a:pPr>
              <a:t>18/07/2024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7BCF8-47E8-47E3-A43A-5233A443352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9779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632BB-64E4-44CD-8C88-F5DA448C03C6}" type="datetimeFigureOut">
              <a:rPr lang="fr-FR"/>
              <a:pPr>
                <a:defRPr/>
              </a:pPr>
              <a:t>18/07/2024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28C4C-17D9-4ED6-8F8C-4DF4B6F1F57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5315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1F3F5-1908-441E-AB77-1097E8AB65AE}" type="datetimeFigureOut">
              <a:rPr lang="fr-FR"/>
              <a:pPr>
                <a:defRPr/>
              </a:pPr>
              <a:t>18/07/2024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FBA90-DE25-4A18-9170-8CFC4A5F384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7246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NUL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ar-DZ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ar-DZ"/>
              <a:t>Modifier les styles du texte du masque</a:t>
            </a:r>
          </a:p>
          <a:p>
            <a:pPr lvl="1"/>
            <a:r>
              <a:rPr lang="fr-FR" altLang="ar-DZ"/>
              <a:t>Deuxième niveau</a:t>
            </a:r>
          </a:p>
          <a:p>
            <a:pPr lvl="2"/>
            <a:r>
              <a:rPr lang="fr-FR" altLang="ar-DZ"/>
              <a:t>Troisième niveau</a:t>
            </a:r>
          </a:p>
          <a:p>
            <a:pPr lvl="3"/>
            <a:r>
              <a:rPr lang="fr-FR" altLang="ar-DZ"/>
              <a:t>Quatrième niveau</a:t>
            </a:r>
          </a:p>
          <a:p>
            <a:pPr lvl="4"/>
            <a:r>
              <a:rPr lang="fr-FR" altLang="ar-DZ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99E88D-8D92-4F68-B72C-980CC3254789}" type="datetimeFigureOut">
              <a:rPr lang="fr-FR"/>
              <a:pPr>
                <a:defRPr/>
              </a:pPr>
              <a:t>18/07/2024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09C01C9-9DCC-4411-9B4C-26C4FD4A67C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86">
              <a:solidFill>
                <a:prstClr val="white"/>
              </a:solidFill>
            </a:endParaRPr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609600" y="320675"/>
            <a:ext cx="9652000" cy="1143000"/>
          </a:xfrm>
          <a:prstGeom prst="rect">
            <a:avLst/>
          </a:prstGeom>
        </p:spPr>
        <p:txBody>
          <a:bodyPr vert="horz" lIns="64001" tIns="0" rIns="64001" bIns="0" anchor="b" anchorCtr="0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2054" name="Espace réservé du texte 30"/>
          <p:cNvSpPr>
            <a:spLocks noGrp="1"/>
          </p:cNvSpPr>
          <p:nvPr>
            <p:ph type="body" idx="1"/>
          </p:nvPr>
        </p:nvSpPr>
        <p:spPr bwMode="auto">
          <a:xfrm>
            <a:off x="609600" y="1609725"/>
            <a:ext cx="9652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01" tIns="64001" rIns="128001" bIns="640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5661025" y="6557963"/>
            <a:ext cx="2670175" cy="227012"/>
          </a:xfrm>
          <a:prstGeom prst="rect">
            <a:avLst/>
          </a:prstGeom>
        </p:spPr>
        <p:txBody>
          <a:bodyPr vert="horz" lIns="128001" tIns="0" rIns="128001" bIns="0" anchor="b"/>
          <a:lstStyle>
            <a:lvl1pPr algn="l" defTabSz="914308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F4E7ED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73746AD-D48B-4216-97D6-B1EC108F1F69}" type="datetimeFigureOut">
              <a:rPr lang="fr-FR"/>
              <a:pPr>
                <a:defRPr/>
              </a:pPr>
              <a:t>18/07/2024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609600" y="6557963"/>
            <a:ext cx="4876800" cy="228600"/>
          </a:xfrm>
          <a:prstGeom prst="rect">
            <a:avLst/>
          </a:prstGeom>
        </p:spPr>
        <p:txBody>
          <a:bodyPr vert="horz" lIns="128001" tIns="0" rIns="128001" bIns="0" anchor="b"/>
          <a:lstStyle>
            <a:lvl1pPr algn="r" defTabSz="914308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F4E7ED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8335963" y="6556375"/>
            <a:ext cx="784225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000">
                <a:solidFill>
                  <a:srgbClr val="F4E7ED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0EA1FF4C-8440-4BF4-96D4-57A825AFE8C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Trebuchet MS" panose="020B0603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Trebuchet MS" panose="020B0603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Trebuchet MS" panose="020B0603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Trebuchet MS" panose="020B0603020202020204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7013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"/>
        <a:defRPr sz="2200" kern="1200">
          <a:solidFill>
            <a:srgbClr val="FFFFFF"/>
          </a:solidFill>
          <a:latin typeface="+mn-lt"/>
          <a:ea typeface="+mn-ea"/>
          <a:cs typeface="+mn-cs"/>
        </a:defRPr>
      </a:lvl2pPr>
      <a:lvl3pPr marL="758825" indent="-227013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7013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1279525" indent="-227013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anose="05000000000000000000" pitchFamily="2" charset="2"/>
        <a:buChar char="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000" indent="-182857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786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143" indent="-182857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571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6856" indent="-182857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571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143" indent="-182857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29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en-US" altLang="fr-FR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71320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78F1602F-F279-49F1-90CC-837ADC29709C}" type="datetimeFigureOut">
              <a:rPr lang="fr-FR"/>
              <a:pPr>
                <a:defRPr/>
              </a:pPr>
              <a:t>18/07/2024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71320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712788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AA01CFD-01EE-4B82-B256-F756B4D50B5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7013" indent="-227013" algn="l" defTabSz="9128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595" indent="-228599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94" indent="-228599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93" indent="-228599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92" indent="-228599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9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8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7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6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6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94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94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92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v-bejaia.dz/formation/" TargetMode="External"/><Relationship Id="rId2" Type="http://schemas.openxmlformats.org/officeDocument/2006/relationships/hyperlink" Target="http://bac2020.mesrs.dz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univ-bejaia.dz/portes_ouverte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53988" cy="820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2747963" y="1752600"/>
            <a:ext cx="64166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fr-FR" altLang="ar-DZ" sz="4800" b="1">
                <a:solidFill>
                  <a:srgbClr val="FF0000"/>
                </a:solidFill>
                <a:latin typeface="Tahoma" panose="020B0604030504040204" pitchFamily="34" charset="0"/>
                <a:cs typeface="Calibri" panose="020F0502020204030204" pitchFamily="34" charset="0"/>
              </a:rPr>
              <a:t>Chers bacheliers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250825" y="4668838"/>
            <a:ext cx="118300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fr-FR" altLang="ar-DZ" sz="3000" b="1" dirty="0">
                <a:latin typeface="Tahoma" panose="020B0604030504040204" pitchFamily="34" charset="0"/>
                <a:cs typeface="Calibri" panose="020F0502020204030204" pitchFamily="34" charset="0"/>
              </a:rPr>
              <a:t>Dans cette présentation nous allons vous expliquer </a:t>
            </a:r>
          </a:p>
          <a:p>
            <a:pPr algn="ctr" eaLnBrk="1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fr-FR" altLang="ar-DZ" sz="3000" b="1" dirty="0">
                <a:latin typeface="Tahoma" panose="020B0604030504040204" pitchFamily="34" charset="0"/>
                <a:cs typeface="Calibri" panose="020F0502020204030204" pitchFamily="34" charset="0"/>
              </a:rPr>
              <a:t>la procédure d’inscription Bac 2024   </a:t>
            </a:r>
            <a:endParaRPr lang="fr-FR" altLang="ar-DZ" sz="3000" dirty="0"/>
          </a:p>
        </p:txBody>
      </p:sp>
      <p:sp>
        <p:nvSpPr>
          <p:cNvPr id="7" name="ZoneTexte 6"/>
          <p:cNvSpPr txBox="1"/>
          <p:nvPr/>
        </p:nvSpPr>
        <p:spPr>
          <a:xfrm>
            <a:off x="-559370" y="2720975"/>
            <a:ext cx="13795376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fr-FR" sz="4000" b="1" dirty="0">
                <a:solidFill>
                  <a:schemeClr val="accent6">
                    <a:lumMod val="50000"/>
                  </a:schemeClr>
                </a:solidFill>
                <a:latin typeface="Tahoma"/>
                <a:ea typeface="Calibri"/>
              </a:rPr>
              <a:t>Félicitations pour votre réussite au Bac 2024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0" y="3540125"/>
            <a:ext cx="1285398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fr-FR" sz="4000" b="1" dirty="0">
                <a:solidFill>
                  <a:schemeClr val="accent5">
                    <a:lumMod val="75000"/>
                  </a:schemeClr>
                </a:solidFill>
                <a:latin typeface="Tahoma"/>
                <a:ea typeface="Calibri"/>
              </a:rPr>
              <a:t>Bienvenue à la communauté universitaire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 flipH="1">
            <a:off x="4556125" y="-41275"/>
            <a:ext cx="7938" cy="2286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stCxn id="8" idx="7"/>
          </p:cNvCxnSpPr>
          <p:nvPr/>
        </p:nvCxnSpPr>
        <p:spPr>
          <a:xfrm flipV="1">
            <a:off x="4768850" y="1658938"/>
            <a:ext cx="857250" cy="70802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5653088" y="133350"/>
            <a:ext cx="5897562" cy="5877306"/>
          </a:xfrm>
          <a:prstGeom prst="roundRect">
            <a:avLst>
              <a:gd name="adj" fmla="val 4900"/>
            </a:avLst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786" dirty="0">
              <a:solidFill>
                <a:prstClr val="black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248150" y="2276475"/>
            <a:ext cx="609600" cy="611188"/>
          </a:xfrm>
          <a:prstGeom prst="ellipse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14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5727169" y="952109"/>
            <a:ext cx="5830328" cy="400097"/>
          </a:xfrm>
          <a:prstGeom prst="rect">
            <a:avLst/>
          </a:prstGeom>
          <a:noFill/>
          <a:ln>
            <a:noFill/>
          </a:ln>
        </p:spPr>
        <p:txBody>
          <a:bodyPr lIns="91428" tIns="45714" rIns="91428" bIns="45714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prstClr val="black"/>
                </a:solidFill>
                <a:latin typeface="Tahoma-Bold"/>
              </a:rPr>
              <a:t>Entretiens des bacheliers affectés aux ENS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5863321" y="2945157"/>
            <a:ext cx="5653308" cy="1200316"/>
          </a:xfrm>
          <a:prstGeom prst="rect">
            <a:avLst/>
          </a:prstGeom>
          <a:noFill/>
          <a:ln>
            <a:noFill/>
          </a:ln>
        </p:spPr>
        <p:txBody>
          <a:bodyPr lIns="91428" tIns="45714" rIns="91428" bIns="45714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-Dans le cas où le bachelier n’est pas retenu, il sera réorienté automatiquement vers son choix suivant, non soumis à un entretien, pour lequel il satisfait aux conditions d’accès. </a:t>
            </a:r>
          </a:p>
        </p:txBody>
      </p:sp>
      <p:sp>
        <p:nvSpPr>
          <p:cNvPr id="25" name="ZoneTexte 1"/>
          <p:cNvSpPr txBox="1">
            <a:spLocks noChangeArrowheads="1"/>
          </p:cNvSpPr>
          <p:nvPr/>
        </p:nvSpPr>
        <p:spPr bwMode="auto">
          <a:xfrm>
            <a:off x="5822950" y="1409700"/>
            <a:ext cx="5557837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fr-FR" altLang="ar-DZ" dirty="0">
                <a:solidFill>
                  <a:srgbClr val="000000"/>
                </a:solidFill>
                <a:latin typeface="Tahoma" panose="020B0604030504040204" pitchFamily="34" charset="0"/>
              </a:rPr>
              <a:t>Le bachelier orienté à une École Nationale Supérieure (ENS) doit se présenter à son établissement selon le rendez-vous fixé sur l’attestation d’affectation pour passer un entretien devant un jury.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B27A5AE-BDBE-10ED-60AF-C0704FA52460}"/>
              </a:ext>
            </a:extLst>
          </p:cNvPr>
          <p:cNvSpPr txBox="1"/>
          <p:nvPr/>
        </p:nvSpPr>
        <p:spPr>
          <a:xfrm>
            <a:off x="5900766" y="4157858"/>
            <a:ext cx="5653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Important: </a:t>
            </a:r>
          </a:p>
          <a:p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bacheliers orientés à l’université de </a:t>
            </a:r>
            <a:r>
              <a:rPr lang="fr-FR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Béjaia</a:t>
            </a: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vers la filière J00LAL01 «STAPS» (Sport) doivent télécharger sur le site : </a:t>
            </a:r>
            <a:r>
              <a:rPr lang="fr-FR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www.univ-bejaia.dz/formation </a:t>
            </a: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formulaire du certificat médical d’aptitude.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8" grpId="0" animBg="1"/>
      <p:bldP spid="25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 flipH="1">
            <a:off x="4556125" y="-41275"/>
            <a:ext cx="7938" cy="2286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stCxn id="8" idx="7"/>
          </p:cNvCxnSpPr>
          <p:nvPr/>
        </p:nvCxnSpPr>
        <p:spPr>
          <a:xfrm flipV="1">
            <a:off x="4768850" y="1658938"/>
            <a:ext cx="857250" cy="70802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5653088" y="133350"/>
            <a:ext cx="5897562" cy="5877306"/>
          </a:xfrm>
          <a:prstGeom prst="roundRect">
            <a:avLst>
              <a:gd name="adj" fmla="val 4900"/>
            </a:avLst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786" dirty="0">
              <a:solidFill>
                <a:prstClr val="black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248150" y="2276475"/>
            <a:ext cx="609600" cy="611188"/>
          </a:xfrm>
          <a:prstGeom prst="ellipse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14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5727169" y="952109"/>
            <a:ext cx="5830328" cy="400097"/>
          </a:xfrm>
          <a:prstGeom prst="rect">
            <a:avLst/>
          </a:prstGeom>
          <a:noFill/>
          <a:ln>
            <a:noFill/>
          </a:ln>
        </p:spPr>
        <p:txBody>
          <a:bodyPr lIns="91428" tIns="45714" rIns="91428" bIns="45714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prstClr val="black"/>
                </a:solidFill>
                <a:latin typeface="Tahoma-Bold"/>
              </a:rPr>
              <a:t>Entretiens des bacheliers affectés aux ENS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5863321" y="2945157"/>
            <a:ext cx="5653308" cy="1200316"/>
          </a:xfrm>
          <a:prstGeom prst="rect">
            <a:avLst/>
          </a:prstGeom>
          <a:noFill/>
          <a:ln>
            <a:noFill/>
          </a:ln>
        </p:spPr>
        <p:txBody>
          <a:bodyPr lIns="91428" tIns="45714" rIns="91428" bIns="45714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-Dans le cas où le bachelier n’est pas retenu, il sera réorienté automatiquement vers son choix suivant, non soumis à un entretien, pour lequel il satisfait aux conditions d’accès. </a:t>
            </a:r>
          </a:p>
        </p:txBody>
      </p:sp>
      <p:sp>
        <p:nvSpPr>
          <p:cNvPr id="25" name="ZoneTexte 1"/>
          <p:cNvSpPr txBox="1">
            <a:spLocks noChangeArrowheads="1"/>
          </p:cNvSpPr>
          <p:nvPr/>
        </p:nvSpPr>
        <p:spPr bwMode="auto">
          <a:xfrm>
            <a:off x="5822950" y="1409700"/>
            <a:ext cx="5557837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fr-FR" altLang="ar-DZ" dirty="0">
                <a:solidFill>
                  <a:srgbClr val="000000"/>
                </a:solidFill>
                <a:latin typeface="Tahoma" panose="020B0604030504040204" pitchFamily="34" charset="0"/>
              </a:rPr>
              <a:t>Le bachelier orienté à une École Nationale Supérieure (ENS) doit se présenter à son établissement selon le rendez-vous fixé sur l’attestation d’affectation pour passer un entretien devant un jury.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B27A5AE-BDBE-10ED-60AF-C0704FA52460}"/>
              </a:ext>
            </a:extLst>
          </p:cNvPr>
          <p:cNvSpPr txBox="1"/>
          <p:nvPr/>
        </p:nvSpPr>
        <p:spPr>
          <a:xfrm>
            <a:off x="5900766" y="4157858"/>
            <a:ext cx="5653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Important: </a:t>
            </a:r>
          </a:p>
          <a:p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bacheliers orientés à l’université de </a:t>
            </a:r>
            <a:r>
              <a:rPr lang="fr-FR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Béjaia</a:t>
            </a: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vers la filière J00LAL01 «STAPS» (Sport) doivent télécharger sur le site : </a:t>
            </a:r>
            <a:r>
              <a:rPr lang="fr-FR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www.univ-bejaia.dz/formation </a:t>
            </a: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formulaire du certificat médical d’aptitude.</a:t>
            </a:r>
          </a:p>
        </p:txBody>
      </p:sp>
    </p:spTree>
    <p:extLst>
      <p:ext uri="{BB962C8B-B14F-4D97-AF65-F5344CB8AC3E}">
        <p14:creationId xmlns:p14="http://schemas.microsoft.com/office/powerpoint/2010/main" val="60457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/>
          <p:cNvCxnSpPr>
            <a:stCxn id="8" idx="0"/>
          </p:cNvCxnSpPr>
          <p:nvPr/>
        </p:nvCxnSpPr>
        <p:spPr>
          <a:xfrm flipH="1" flipV="1">
            <a:off x="4552950" y="0"/>
            <a:ext cx="0" cy="22764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stCxn id="8" idx="7"/>
          </p:cNvCxnSpPr>
          <p:nvPr/>
        </p:nvCxnSpPr>
        <p:spPr>
          <a:xfrm flipV="1">
            <a:off x="4768850" y="1658938"/>
            <a:ext cx="857250" cy="708025"/>
          </a:xfrm>
          <a:prstGeom prst="line">
            <a:avLst/>
          </a:prstGeom>
          <a:ln w="28575">
            <a:solidFill>
              <a:srgbClr val="BF9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5632450" y="236538"/>
            <a:ext cx="5899150" cy="3895725"/>
          </a:xfrm>
          <a:prstGeom prst="roundRect">
            <a:avLst>
              <a:gd name="adj" fmla="val 4900"/>
            </a:avLst>
          </a:prstGeom>
          <a:ln>
            <a:solidFill>
              <a:srgbClr val="BF9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786" dirty="0">
              <a:solidFill>
                <a:prstClr val="black"/>
              </a:solidFill>
            </a:endParaRPr>
          </a:p>
        </p:txBody>
      </p:sp>
      <p:cxnSp>
        <p:nvCxnSpPr>
          <p:cNvPr id="54" name="Connecteur droit 53"/>
          <p:cNvCxnSpPr>
            <a:stCxn id="8" idx="4"/>
          </p:cNvCxnSpPr>
          <p:nvPr/>
        </p:nvCxnSpPr>
        <p:spPr>
          <a:xfrm>
            <a:off x="4552950" y="2887663"/>
            <a:ext cx="7938" cy="23161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flipV="1">
            <a:off x="4789488" y="4700588"/>
            <a:ext cx="911225" cy="674687"/>
          </a:xfrm>
          <a:prstGeom prst="line">
            <a:avLst/>
          </a:prstGeom>
          <a:ln w="38100">
            <a:solidFill>
              <a:srgbClr val="F63A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à coins arrondis 57"/>
          <p:cNvSpPr/>
          <p:nvPr/>
        </p:nvSpPr>
        <p:spPr>
          <a:xfrm>
            <a:off x="5661025" y="4346575"/>
            <a:ext cx="5870575" cy="2413000"/>
          </a:xfrm>
          <a:prstGeom prst="roundRect">
            <a:avLst>
              <a:gd name="adj" fmla="val 4900"/>
            </a:avLst>
          </a:prstGeom>
          <a:ln>
            <a:solidFill>
              <a:srgbClr val="F63A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786" dirty="0">
              <a:solidFill>
                <a:prstClr val="black"/>
              </a:solidFill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7218363" y="360363"/>
            <a:ext cx="3035300" cy="358775"/>
          </a:xfrm>
          <a:prstGeom prst="roundRect">
            <a:avLst/>
          </a:prstGeom>
          <a:solidFill>
            <a:srgbClr val="BF9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86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07 au 09 août  </a:t>
            </a:r>
          </a:p>
        </p:txBody>
      </p:sp>
      <p:sp>
        <p:nvSpPr>
          <p:cNvPr id="22" name="Ellipse 21"/>
          <p:cNvSpPr/>
          <p:nvPr/>
        </p:nvSpPr>
        <p:spPr>
          <a:xfrm>
            <a:off x="4254500" y="5195888"/>
            <a:ext cx="611188" cy="611187"/>
          </a:xfrm>
          <a:prstGeom prst="ellipse">
            <a:avLst/>
          </a:prstGeom>
          <a:solidFill>
            <a:srgbClr val="F63A7D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14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7218363" y="4462463"/>
            <a:ext cx="3035300" cy="360362"/>
          </a:xfrm>
          <a:prstGeom prst="roundRect">
            <a:avLst/>
          </a:prstGeom>
          <a:solidFill>
            <a:srgbClr val="F63A7D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86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 août  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600043" y="807100"/>
            <a:ext cx="5905413" cy="707874"/>
          </a:xfrm>
          <a:prstGeom prst="rect">
            <a:avLst/>
          </a:prstGeom>
          <a:noFill/>
          <a:ln>
            <a:noFill/>
          </a:ln>
        </p:spPr>
        <p:txBody>
          <a:bodyPr lIns="91428" tIns="45714" rIns="91428" bIns="45714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bg1"/>
                </a:solidFill>
                <a:latin typeface="Tahoma-Bold"/>
              </a:rPr>
              <a:t>Réorientation des bacheliers n’ayant obtenu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bg1"/>
                </a:solidFill>
                <a:latin typeface="Tahoma-Bold"/>
              </a:rPr>
              <a:t>aucun de leurs choix (recours)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809067" y="1589075"/>
            <a:ext cx="5574514" cy="1477315"/>
          </a:xfrm>
          <a:prstGeom prst="rect">
            <a:avLst/>
          </a:prstGeom>
          <a:noFill/>
          <a:ln>
            <a:noFill/>
          </a:ln>
        </p:spPr>
        <p:txBody>
          <a:bodyPr lIns="91428" tIns="45714" rIns="91428" bIns="45714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Dans le cas où aucun des choix exprimés dans la fiche de vœux n’est satisfait, il est proposé au concerné une deuxième opération de préinscription sur le site :  </a:t>
            </a:r>
            <a:r>
              <a:rPr lang="fr-FR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www.orientation.esi.dz</a:t>
            </a: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où il doit remplir une nouvelle fiche de vœux. </a:t>
            </a:r>
          </a:p>
        </p:txBody>
      </p:sp>
      <p:sp>
        <p:nvSpPr>
          <p:cNvPr id="8" name="Ellipse 7"/>
          <p:cNvSpPr/>
          <p:nvPr/>
        </p:nvSpPr>
        <p:spPr>
          <a:xfrm>
            <a:off x="4248150" y="2276475"/>
            <a:ext cx="609600" cy="611188"/>
          </a:xfrm>
          <a:prstGeom prst="ellipse">
            <a:avLst/>
          </a:prstGeom>
          <a:solidFill>
            <a:srgbClr val="BF9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14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870346" y="5219471"/>
            <a:ext cx="5574514" cy="1200316"/>
          </a:xfrm>
          <a:prstGeom prst="rect">
            <a:avLst/>
          </a:prstGeom>
          <a:noFill/>
          <a:ln>
            <a:noFill/>
          </a:ln>
        </p:spPr>
        <p:txBody>
          <a:bodyPr lIns="91428" tIns="45714" rIns="91428" bIns="45714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consultant le site </a:t>
            </a:r>
            <a:r>
              <a:rPr lang="fr-FR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www.orientation.esi.dz</a:t>
            </a: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les bacheliers ayant demandé une réorientation (recours) prendront connaissance de leurs nouvelles affectations définitives le </a:t>
            </a:r>
            <a:r>
              <a:rPr lang="fr-FR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août au soir. 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5704896" y="4878539"/>
            <a:ext cx="5905413" cy="400097"/>
          </a:xfrm>
          <a:prstGeom prst="rect">
            <a:avLst/>
          </a:prstGeom>
          <a:noFill/>
          <a:ln>
            <a:noFill/>
          </a:ln>
        </p:spPr>
        <p:txBody>
          <a:bodyPr lIns="91428" tIns="45714" rIns="91428" bIns="45714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bg1"/>
                </a:solidFill>
                <a:latin typeface="Tahoma-Bold"/>
              </a:rPr>
              <a:t> Résultats des nouvelles affectations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58" grpId="0" animBg="1"/>
      <p:bldP spid="30" grpId="0" animBg="1"/>
      <p:bldP spid="22" grpId="0" animBg="1"/>
      <p:bldP spid="2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/>
          <p:cNvCxnSpPr>
            <a:stCxn id="8" idx="0"/>
          </p:cNvCxnSpPr>
          <p:nvPr/>
        </p:nvCxnSpPr>
        <p:spPr>
          <a:xfrm flipH="1" flipV="1">
            <a:off x="4552950" y="0"/>
            <a:ext cx="0" cy="22764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stCxn id="8" idx="7"/>
          </p:cNvCxnSpPr>
          <p:nvPr/>
        </p:nvCxnSpPr>
        <p:spPr>
          <a:xfrm flipV="1">
            <a:off x="4768850" y="1658938"/>
            <a:ext cx="857250" cy="708025"/>
          </a:xfrm>
          <a:prstGeom prst="line">
            <a:avLst/>
          </a:prstGeom>
          <a:ln w="28575">
            <a:solidFill>
              <a:srgbClr val="BF9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5632450" y="236538"/>
            <a:ext cx="5899150" cy="3895725"/>
          </a:xfrm>
          <a:prstGeom prst="roundRect">
            <a:avLst>
              <a:gd name="adj" fmla="val 4900"/>
            </a:avLst>
          </a:prstGeom>
          <a:ln>
            <a:solidFill>
              <a:srgbClr val="BF9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786" dirty="0">
              <a:solidFill>
                <a:prstClr val="black"/>
              </a:solidFill>
            </a:endParaRPr>
          </a:p>
        </p:txBody>
      </p:sp>
      <p:cxnSp>
        <p:nvCxnSpPr>
          <p:cNvPr id="54" name="Connecteur droit 53"/>
          <p:cNvCxnSpPr>
            <a:stCxn id="8" idx="4"/>
          </p:cNvCxnSpPr>
          <p:nvPr/>
        </p:nvCxnSpPr>
        <p:spPr>
          <a:xfrm>
            <a:off x="4552950" y="2887663"/>
            <a:ext cx="7938" cy="23161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flipV="1">
            <a:off x="4789488" y="4700588"/>
            <a:ext cx="911225" cy="674687"/>
          </a:xfrm>
          <a:prstGeom prst="line">
            <a:avLst/>
          </a:prstGeom>
          <a:ln w="38100">
            <a:solidFill>
              <a:srgbClr val="F63A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à coins arrondis 57"/>
          <p:cNvSpPr/>
          <p:nvPr/>
        </p:nvSpPr>
        <p:spPr>
          <a:xfrm>
            <a:off x="5661025" y="4346575"/>
            <a:ext cx="5870575" cy="2413000"/>
          </a:xfrm>
          <a:prstGeom prst="roundRect">
            <a:avLst>
              <a:gd name="adj" fmla="val 4900"/>
            </a:avLst>
          </a:prstGeom>
          <a:ln>
            <a:solidFill>
              <a:srgbClr val="F63A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786" dirty="0">
              <a:solidFill>
                <a:prstClr val="black"/>
              </a:solidFill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7218363" y="360363"/>
            <a:ext cx="3035300" cy="358775"/>
          </a:xfrm>
          <a:prstGeom prst="roundRect">
            <a:avLst/>
          </a:prstGeom>
          <a:solidFill>
            <a:srgbClr val="BF9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86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07 au 09 août  </a:t>
            </a:r>
          </a:p>
        </p:txBody>
      </p:sp>
      <p:sp>
        <p:nvSpPr>
          <p:cNvPr id="22" name="Ellipse 21"/>
          <p:cNvSpPr/>
          <p:nvPr/>
        </p:nvSpPr>
        <p:spPr>
          <a:xfrm>
            <a:off x="4254500" y="5195888"/>
            <a:ext cx="611188" cy="611187"/>
          </a:xfrm>
          <a:prstGeom prst="ellipse">
            <a:avLst/>
          </a:prstGeom>
          <a:solidFill>
            <a:srgbClr val="F63A7D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14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7218363" y="4462463"/>
            <a:ext cx="3035300" cy="360362"/>
          </a:xfrm>
          <a:prstGeom prst="roundRect">
            <a:avLst/>
          </a:prstGeom>
          <a:solidFill>
            <a:srgbClr val="F63A7D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86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 août  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600043" y="807100"/>
            <a:ext cx="5905413" cy="707874"/>
          </a:xfrm>
          <a:prstGeom prst="rect">
            <a:avLst/>
          </a:prstGeom>
          <a:noFill/>
          <a:ln>
            <a:noFill/>
          </a:ln>
        </p:spPr>
        <p:txBody>
          <a:bodyPr lIns="91428" tIns="45714" rIns="91428" bIns="45714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bg1"/>
                </a:solidFill>
                <a:latin typeface="Tahoma-Bold"/>
              </a:rPr>
              <a:t>Réorientation des bacheliers n’ayant obtenu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bg1"/>
                </a:solidFill>
                <a:latin typeface="Tahoma-Bold"/>
              </a:rPr>
              <a:t>aucun de leurs choix (recours)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809067" y="1589075"/>
            <a:ext cx="5574514" cy="1477315"/>
          </a:xfrm>
          <a:prstGeom prst="rect">
            <a:avLst/>
          </a:prstGeom>
          <a:noFill/>
          <a:ln>
            <a:noFill/>
          </a:ln>
        </p:spPr>
        <p:txBody>
          <a:bodyPr lIns="91428" tIns="45714" rIns="91428" bIns="45714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Dans le cas où aucun des choix exprimés dans la fiche de vœux n’est satisfait, il est proposé au concerné une deuxième opération de préinscription sur le site :  </a:t>
            </a:r>
            <a:r>
              <a:rPr lang="fr-FR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www.orientation.esi.dz</a:t>
            </a: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où il doit remplir une nouvelle fiche de vœux. </a:t>
            </a:r>
          </a:p>
        </p:txBody>
      </p:sp>
      <p:sp>
        <p:nvSpPr>
          <p:cNvPr id="8" name="Ellipse 7"/>
          <p:cNvSpPr/>
          <p:nvPr/>
        </p:nvSpPr>
        <p:spPr>
          <a:xfrm>
            <a:off x="4248150" y="2276475"/>
            <a:ext cx="609600" cy="611188"/>
          </a:xfrm>
          <a:prstGeom prst="ellipse">
            <a:avLst/>
          </a:prstGeom>
          <a:solidFill>
            <a:srgbClr val="BF9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14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870346" y="5219471"/>
            <a:ext cx="5574514" cy="1200316"/>
          </a:xfrm>
          <a:prstGeom prst="rect">
            <a:avLst/>
          </a:prstGeom>
          <a:noFill/>
          <a:ln>
            <a:noFill/>
          </a:ln>
        </p:spPr>
        <p:txBody>
          <a:bodyPr lIns="91428" tIns="45714" rIns="91428" bIns="45714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consultant le site </a:t>
            </a:r>
            <a:r>
              <a:rPr lang="fr-FR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www.orientation.esi.dz</a:t>
            </a: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les bacheliers ayant demandé une réorientation (recours) prendront connaissance de leurs nouvelles affectations définitives le </a:t>
            </a:r>
            <a:r>
              <a:rPr lang="fr-FR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août au soir. 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5704896" y="4878539"/>
            <a:ext cx="5905413" cy="400097"/>
          </a:xfrm>
          <a:prstGeom prst="rect">
            <a:avLst/>
          </a:prstGeom>
          <a:noFill/>
          <a:ln>
            <a:noFill/>
          </a:ln>
        </p:spPr>
        <p:txBody>
          <a:bodyPr lIns="91428" tIns="45714" rIns="91428" bIns="45714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bg1"/>
                </a:solidFill>
                <a:latin typeface="Tahoma-Bold"/>
              </a:rPr>
              <a:t> Résultats des nouvelles affectations</a:t>
            </a:r>
          </a:p>
        </p:txBody>
      </p:sp>
    </p:spTree>
    <p:extLst>
      <p:ext uri="{BB962C8B-B14F-4D97-AF65-F5344CB8AC3E}">
        <p14:creationId xmlns:p14="http://schemas.microsoft.com/office/powerpoint/2010/main" val="2539337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/>
          <p:cNvCxnSpPr>
            <a:stCxn id="8" idx="0"/>
          </p:cNvCxnSpPr>
          <p:nvPr/>
        </p:nvCxnSpPr>
        <p:spPr>
          <a:xfrm flipH="1" flipV="1">
            <a:off x="4552950" y="0"/>
            <a:ext cx="0" cy="22764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stCxn id="8" idx="7"/>
          </p:cNvCxnSpPr>
          <p:nvPr/>
        </p:nvCxnSpPr>
        <p:spPr>
          <a:xfrm flipV="1">
            <a:off x="4768850" y="1654175"/>
            <a:ext cx="754063" cy="711200"/>
          </a:xfrm>
          <a:prstGeom prst="line">
            <a:avLst/>
          </a:prstGeom>
          <a:ln w="28575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5540375" y="146051"/>
            <a:ext cx="6183313" cy="4840478"/>
          </a:xfrm>
          <a:prstGeom prst="roundRect">
            <a:avLst>
              <a:gd name="adj" fmla="val 4900"/>
            </a:avLst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786" dirty="0">
              <a:solidFill>
                <a:prstClr val="black"/>
              </a:solidFill>
            </a:endParaRPr>
          </a:p>
        </p:txBody>
      </p:sp>
      <p:cxnSp>
        <p:nvCxnSpPr>
          <p:cNvPr id="54" name="Connecteur droit 53"/>
          <p:cNvCxnSpPr>
            <a:stCxn id="8" idx="4"/>
          </p:cNvCxnSpPr>
          <p:nvPr/>
        </p:nvCxnSpPr>
        <p:spPr>
          <a:xfrm>
            <a:off x="4552950" y="2887663"/>
            <a:ext cx="0" cy="39703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à coins arrondis 29"/>
          <p:cNvSpPr/>
          <p:nvPr/>
        </p:nvSpPr>
        <p:spPr>
          <a:xfrm>
            <a:off x="7219950" y="280988"/>
            <a:ext cx="3035300" cy="358775"/>
          </a:xfrm>
          <a:prstGeom prst="roundRect">
            <a:avLst/>
          </a:prstGeom>
          <a:solidFill>
            <a:schemeClr val="tx2">
              <a:lumMod val="2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86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 au 15 août  </a:t>
            </a:r>
          </a:p>
        </p:txBody>
      </p:sp>
      <p:sp>
        <p:nvSpPr>
          <p:cNvPr id="8" name="Ellipse 7"/>
          <p:cNvSpPr/>
          <p:nvPr/>
        </p:nvSpPr>
        <p:spPr>
          <a:xfrm>
            <a:off x="4248150" y="2276475"/>
            <a:ext cx="609600" cy="611188"/>
          </a:xfrm>
          <a:prstGeom prst="ellipse">
            <a:avLst/>
          </a:prstGeom>
          <a:solidFill>
            <a:schemeClr val="tx2">
              <a:lumMod val="1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14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643615" y="899779"/>
            <a:ext cx="6080579" cy="707874"/>
          </a:xfrm>
          <a:prstGeom prst="rect">
            <a:avLst/>
          </a:prstGeom>
          <a:noFill/>
          <a:ln>
            <a:noFill/>
          </a:ln>
        </p:spPr>
        <p:txBody>
          <a:bodyPr lIns="91428" tIns="45714" rIns="91428" bIns="45714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bg1"/>
                </a:solidFill>
                <a:latin typeface="Tahoma-Bold"/>
              </a:rPr>
              <a:t> Inscriptions définitives  en ligne pour les bacheliers orientés lors de la 2ème phase</a:t>
            </a:r>
          </a:p>
        </p:txBody>
      </p:sp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5745443" y="1701919"/>
            <a:ext cx="5876925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en-US" sz="17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Afin d’effectuer leurs inscriptions définitives, les bacheliers orientés lors de la 2ème phase (recours, réorientés) doivent se connecter au site </a:t>
            </a:r>
            <a:r>
              <a:rPr lang="fr-FR" altLang="en-US" sz="1700" dirty="0">
                <a:solidFill>
                  <a:srgbClr val="3333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https://progres.mesrs.dz/webetu/ </a:t>
            </a:r>
            <a:r>
              <a:rPr lang="fr-FR" altLang="en-US" sz="17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du </a:t>
            </a:r>
            <a:r>
              <a:rPr lang="fr-FR" altLang="en-US" sz="1700" b="1" dirty="0">
                <a:solidFill>
                  <a:srgbClr val="3333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14 au 15 août</a:t>
            </a:r>
            <a:r>
              <a:rPr lang="fr-FR" altLang="en-US" sz="17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selon la date du rendez-vous mentionnée dans l’attestation d’affectation suivant les modes expliqués à l’étape 04.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5802312" y="3458178"/>
            <a:ext cx="58705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en-US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Important:</a:t>
            </a:r>
          </a:p>
          <a:p>
            <a:r>
              <a:rPr lang="fr-FR" altLang="en-US" sz="17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Le bachelier est considéré inscrit dès le paiement des frais d’inscription en ligne.</a:t>
            </a:r>
            <a:endParaRPr lang="en-US" altLang="en-US" sz="17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0" grpId="0" animBg="1"/>
      <p:bldP spid="8" grpId="0" animBg="1"/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/>
          <p:cNvCxnSpPr>
            <a:stCxn id="8" idx="0"/>
          </p:cNvCxnSpPr>
          <p:nvPr/>
        </p:nvCxnSpPr>
        <p:spPr>
          <a:xfrm flipH="1" flipV="1">
            <a:off x="4552950" y="0"/>
            <a:ext cx="0" cy="22764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stCxn id="8" idx="7"/>
          </p:cNvCxnSpPr>
          <p:nvPr/>
        </p:nvCxnSpPr>
        <p:spPr>
          <a:xfrm flipV="1">
            <a:off x="4768850" y="1654175"/>
            <a:ext cx="754063" cy="711200"/>
          </a:xfrm>
          <a:prstGeom prst="line">
            <a:avLst/>
          </a:prstGeom>
          <a:ln w="28575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5540375" y="146051"/>
            <a:ext cx="6183313" cy="4840478"/>
          </a:xfrm>
          <a:prstGeom prst="roundRect">
            <a:avLst>
              <a:gd name="adj" fmla="val 4900"/>
            </a:avLst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786" dirty="0">
              <a:solidFill>
                <a:prstClr val="black"/>
              </a:solidFill>
            </a:endParaRPr>
          </a:p>
        </p:txBody>
      </p:sp>
      <p:cxnSp>
        <p:nvCxnSpPr>
          <p:cNvPr id="54" name="Connecteur droit 53"/>
          <p:cNvCxnSpPr>
            <a:stCxn id="8" idx="4"/>
          </p:cNvCxnSpPr>
          <p:nvPr/>
        </p:nvCxnSpPr>
        <p:spPr>
          <a:xfrm>
            <a:off x="4552950" y="2887663"/>
            <a:ext cx="0" cy="39703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à coins arrondis 29"/>
          <p:cNvSpPr/>
          <p:nvPr/>
        </p:nvSpPr>
        <p:spPr>
          <a:xfrm>
            <a:off x="7219950" y="280988"/>
            <a:ext cx="3035300" cy="358775"/>
          </a:xfrm>
          <a:prstGeom prst="roundRect">
            <a:avLst/>
          </a:prstGeom>
          <a:solidFill>
            <a:schemeClr val="tx2">
              <a:lumMod val="2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86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 au 15 août  </a:t>
            </a:r>
          </a:p>
        </p:txBody>
      </p:sp>
      <p:sp>
        <p:nvSpPr>
          <p:cNvPr id="8" name="Ellipse 7"/>
          <p:cNvSpPr/>
          <p:nvPr/>
        </p:nvSpPr>
        <p:spPr>
          <a:xfrm>
            <a:off x="4248150" y="2276475"/>
            <a:ext cx="609600" cy="611188"/>
          </a:xfrm>
          <a:prstGeom prst="ellipse">
            <a:avLst/>
          </a:prstGeom>
          <a:solidFill>
            <a:schemeClr val="tx2">
              <a:lumMod val="1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14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643615" y="899779"/>
            <a:ext cx="6080579" cy="707874"/>
          </a:xfrm>
          <a:prstGeom prst="rect">
            <a:avLst/>
          </a:prstGeom>
          <a:noFill/>
          <a:ln>
            <a:noFill/>
          </a:ln>
        </p:spPr>
        <p:txBody>
          <a:bodyPr lIns="91428" tIns="45714" rIns="91428" bIns="45714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bg1"/>
                </a:solidFill>
                <a:latin typeface="Tahoma-Bold"/>
              </a:rPr>
              <a:t> Inscriptions définitives  en ligne pour les bacheliers orientés lors de la 2ème phase</a:t>
            </a:r>
          </a:p>
        </p:txBody>
      </p:sp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5745443" y="1701919"/>
            <a:ext cx="5876925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en-US" sz="17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Afin d’effectuer leurs inscriptions définitives, les bacheliers orientés lors de la 2ème phase (recours, réorientés) doivent se connecter au site </a:t>
            </a:r>
            <a:r>
              <a:rPr lang="fr-FR" altLang="en-US" sz="1700" dirty="0">
                <a:solidFill>
                  <a:srgbClr val="3333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https://progres.mesrs.dz/webetu/ </a:t>
            </a:r>
            <a:r>
              <a:rPr lang="fr-FR" altLang="en-US" sz="17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du </a:t>
            </a:r>
            <a:r>
              <a:rPr lang="fr-FR" altLang="en-US" sz="1700" b="1" dirty="0">
                <a:solidFill>
                  <a:srgbClr val="3333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14 au 15 août</a:t>
            </a:r>
            <a:r>
              <a:rPr lang="fr-FR" altLang="en-US" sz="17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selon la date du rendez-vous mentionnée dans l’attestation d’affectation suivant les modes expliqués à l’étape 04.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5802312" y="3458178"/>
            <a:ext cx="58705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en-US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Important:</a:t>
            </a:r>
          </a:p>
          <a:p>
            <a:r>
              <a:rPr lang="fr-FR" altLang="en-US" sz="17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Le bachelier est considéré inscrit dès le paiement des frais d’inscription en ligne.</a:t>
            </a:r>
            <a:endParaRPr lang="en-US" altLang="en-US" sz="17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942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/>
          <p:cNvCxnSpPr>
            <a:stCxn id="8" idx="0"/>
          </p:cNvCxnSpPr>
          <p:nvPr/>
        </p:nvCxnSpPr>
        <p:spPr>
          <a:xfrm flipH="1" flipV="1">
            <a:off x="4552950" y="0"/>
            <a:ext cx="0" cy="22764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stCxn id="8" idx="7"/>
          </p:cNvCxnSpPr>
          <p:nvPr/>
        </p:nvCxnSpPr>
        <p:spPr>
          <a:xfrm flipV="1">
            <a:off x="4768850" y="1709738"/>
            <a:ext cx="611188" cy="655637"/>
          </a:xfrm>
          <a:prstGeom prst="line">
            <a:avLst/>
          </a:prstGeom>
          <a:ln w="28575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5380038" y="236538"/>
            <a:ext cx="6151562" cy="3844925"/>
          </a:xfrm>
          <a:prstGeom prst="roundRect">
            <a:avLst>
              <a:gd name="adj" fmla="val 4900"/>
            </a:avLst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786" dirty="0">
              <a:solidFill>
                <a:prstClr val="black"/>
              </a:solidFill>
            </a:endParaRPr>
          </a:p>
        </p:txBody>
      </p:sp>
      <p:cxnSp>
        <p:nvCxnSpPr>
          <p:cNvPr id="54" name="Connecteur droit 53"/>
          <p:cNvCxnSpPr>
            <a:stCxn id="8" idx="4"/>
          </p:cNvCxnSpPr>
          <p:nvPr/>
        </p:nvCxnSpPr>
        <p:spPr>
          <a:xfrm>
            <a:off x="4552950" y="2887663"/>
            <a:ext cx="0" cy="40465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à coins arrondis 29"/>
          <p:cNvSpPr/>
          <p:nvPr/>
        </p:nvSpPr>
        <p:spPr>
          <a:xfrm>
            <a:off x="7218363" y="360363"/>
            <a:ext cx="3035300" cy="358775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86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18 au 26 août  </a:t>
            </a:r>
          </a:p>
        </p:txBody>
      </p:sp>
      <p:sp>
        <p:nvSpPr>
          <p:cNvPr id="8" name="Ellipse 7"/>
          <p:cNvSpPr/>
          <p:nvPr/>
        </p:nvSpPr>
        <p:spPr>
          <a:xfrm>
            <a:off x="4248150" y="2276475"/>
            <a:ext cx="609600" cy="611188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14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380037" y="817253"/>
            <a:ext cx="6168993" cy="400097"/>
          </a:xfrm>
          <a:prstGeom prst="rect">
            <a:avLst/>
          </a:prstGeom>
          <a:noFill/>
          <a:ln>
            <a:noFill/>
          </a:ln>
        </p:spPr>
        <p:txBody>
          <a:bodyPr lIns="91428" tIns="45714" rIns="91428" bIns="45714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bg1"/>
                </a:solidFill>
                <a:latin typeface="Tahoma-Bold"/>
              </a:rPr>
              <a:t> Traitement des cas particuliers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5528644" y="1412764"/>
            <a:ext cx="5854350" cy="2308312"/>
          </a:xfrm>
          <a:prstGeom prst="rect">
            <a:avLst/>
          </a:prstGeom>
          <a:noFill/>
          <a:ln>
            <a:noFill/>
          </a:ln>
        </p:spPr>
        <p:txBody>
          <a:bodyPr lIns="91428" tIns="45714" rIns="91428" bIns="45714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Dépôt des demandes du </a:t>
            </a:r>
            <a:r>
              <a:rPr lang="fr-FR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 au 21 août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Proclamation des résultat et inscriptions définitives des concernés </a:t>
            </a:r>
            <a:r>
              <a:rPr lang="fr-FR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 25 au 26 août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Important</a:t>
            </a: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une circulaire additive complétant et définissant tous les cas particuliers sera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publiée par le ministère de l’enseignement supérieur, outre que ces derniers seront l’objet d’un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affichage sur le site : </a:t>
            </a:r>
            <a:r>
              <a:rPr lang="fr-FR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www.univ-bejaia.dz/formation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0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/>
          <p:cNvCxnSpPr>
            <a:stCxn id="8" idx="0"/>
          </p:cNvCxnSpPr>
          <p:nvPr/>
        </p:nvCxnSpPr>
        <p:spPr>
          <a:xfrm flipH="1" flipV="1">
            <a:off x="4552950" y="0"/>
            <a:ext cx="0" cy="22764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stCxn id="8" idx="7"/>
          </p:cNvCxnSpPr>
          <p:nvPr/>
        </p:nvCxnSpPr>
        <p:spPr>
          <a:xfrm flipV="1">
            <a:off x="4768850" y="1709738"/>
            <a:ext cx="611188" cy="655637"/>
          </a:xfrm>
          <a:prstGeom prst="line">
            <a:avLst/>
          </a:prstGeom>
          <a:ln w="28575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5380038" y="236538"/>
            <a:ext cx="6151562" cy="3844925"/>
          </a:xfrm>
          <a:prstGeom prst="roundRect">
            <a:avLst>
              <a:gd name="adj" fmla="val 4900"/>
            </a:avLst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786" dirty="0">
              <a:solidFill>
                <a:prstClr val="black"/>
              </a:solidFill>
            </a:endParaRPr>
          </a:p>
        </p:txBody>
      </p:sp>
      <p:cxnSp>
        <p:nvCxnSpPr>
          <p:cNvPr id="54" name="Connecteur droit 53"/>
          <p:cNvCxnSpPr>
            <a:stCxn id="8" idx="4"/>
          </p:cNvCxnSpPr>
          <p:nvPr/>
        </p:nvCxnSpPr>
        <p:spPr>
          <a:xfrm>
            <a:off x="4552950" y="2887663"/>
            <a:ext cx="0" cy="40465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à coins arrondis 29"/>
          <p:cNvSpPr/>
          <p:nvPr/>
        </p:nvSpPr>
        <p:spPr>
          <a:xfrm>
            <a:off x="7218363" y="360363"/>
            <a:ext cx="3035300" cy="358775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86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18 au 26 août  </a:t>
            </a:r>
          </a:p>
        </p:txBody>
      </p:sp>
      <p:sp>
        <p:nvSpPr>
          <p:cNvPr id="8" name="Ellipse 7"/>
          <p:cNvSpPr/>
          <p:nvPr/>
        </p:nvSpPr>
        <p:spPr>
          <a:xfrm>
            <a:off x="4248150" y="2276475"/>
            <a:ext cx="609600" cy="611188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14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380037" y="817253"/>
            <a:ext cx="6168993" cy="400097"/>
          </a:xfrm>
          <a:prstGeom prst="rect">
            <a:avLst/>
          </a:prstGeom>
          <a:noFill/>
          <a:ln>
            <a:noFill/>
          </a:ln>
        </p:spPr>
        <p:txBody>
          <a:bodyPr lIns="91428" tIns="45714" rIns="91428" bIns="45714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bg1"/>
                </a:solidFill>
                <a:latin typeface="Tahoma-Bold"/>
              </a:rPr>
              <a:t> Traitement des cas particuliers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5528644" y="1412764"/>
            <a:ext cx="5854350" cy="2308312"/>
          </a:xfrm>
          <a:prstGeom prst="rect">
            <a:avLst/>
          </a:prstGeom>
          <a:noFill/>
          <a:ln>
            <a:noFill/>
          </a:ln>
        </p:spPr>
        <p:txBody>
          <a:bodyPr lIns="91428" tIns="45714" rIns="91428" bIns="45714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Dépôt des demandes du </a:t>
            </a:r>
            <a:r>
              <a:rPr lang="fr-FR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 au 21 août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Proclamation des résultat et inscriptions définitives des concernés </a:t>
            </a:r>
            <a:r>
              <a:rPr lang="fr-FR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 25 au 26 août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Important</a:t>
            </a: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une circulaire additive complétant et définissant tous les cas particuliers sera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publiée par le ministère de l’enseignement supérieur, outre que ces derniers seront l’objet d’un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affichage sur le site : </a:t>
            </a:r>
            <a:r>
              <a:rPr lang="fr-FR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www.univ-bejaia.dz/formation</a:t>
            </a:r>
          </a:p>
        </p:txBody>
      </p:sp>
    </p:spTree>
    <p:extLst>
      <p:ext uri="{BB962C8B-B14F-4D97-AF65-F5344CB8AC3E}">
        <p14:creationId xmlns:p14="http://schemas.microsoft.com/office/powerpoint/2010/main" val="59033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0" y="719138"/>
            <a:ext cx="121920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ar-DZ" sz="2200" b="1">
                <a:latin typeface="Tahoma" panose="020B0604030504040204" pitchFamily="34" charset="0"/>
                <a:cs typeface="Tahoma" panose="020B0604030504040204" pitchFamily="34" charset="0"/>
              </a:rPr>
              <a:t>Avant d’entamer la procédure d’inscription</a:t>
            </a:r>
            <a:r>
              <a:rPr lang="fr-FR" altLang="ar-DZ" sz="220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altLang="ar-DZ" sz="2200" b="1">
                <a:latin typeface="Tahoma" panose="020B0604030504040204" pitchFamily="34" charset="0"/>
                <a:cs typeface="Tahoma" panose="020B0604030504040204" pitchFamily="34" charset="0"/>
              </a:rPr>
              <a:t>avec ses différentes étapes 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3832225" y="74613"/>
            <a:ext cx="50403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fr-FR" altLang="ar-DZ" sz="3000" b="1">
                <a:solidFill>
                  <a:srgbClr val="00B050"/>
                </a:solidFill>
                <a:latin typeface="Tahoma" panose="020B0604030504040204" pitchFamily="34" charset="0"/>
                <a:cs typeface="Calibri" panose="020F0502020204030204" pitchFamily="34" charset="0"/>
              </a:rPr>
              <a:t>Chers bacheliers</a:t>
            </a:r>
          </a:p>
        </p:txBody>
      </p:sp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0" y="1651000"/>
            <a:ext cx="121920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ar-DZ" sz="35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Vous devez d’abord </a:t>
            </a: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401638" y="2376488"/>
            <a:ext cx="9115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ar-DZ" sz="1800" b="1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fr-FR" altLang="ar-DZ" sz="1800" dirty="0">
                <a:latin typeface="Tahoma" panose="020B0604030504040204" pitchFamily="34" charset="0"/>
                <a:cs typeface="Tahoma" panose="020B0604030504040204" pitchFamily="34" charset="0"/>
              </a:rPr>
              <a:t>/ Télécharger la circulaire d’inscription BAC 2024  sur les sites suivants :  </a:t>
            </a:r>
            <a:r>
              <a:rPr lang="fr-FR" altLang="ar-DZ" sz="1800" dirty="0">
                <a:latin typeface="Tahoma" panose="020B0604030504040204" pitchFamily="34" charset="0"/>
                <a:cs typeface="Tahoma" panose="020B0604030504040204" pitchFamily="34" charset="0"/>
                <a:hlinkClick r:id="rId2"/>
              </a:rPr>
              <a:t>https://bac2024.mesrs.dz/</a:t>
            </a:r>
            <a:r>
              <a:rPr lang="fr-FR" altLang="ar-DZ" sz="1800" dirty="0">
                <a:latin typeface="Tahoma" panose="020B0604030504040204" pitchFamily="34" charset="0"/>
                <a:cs typeface="Tahoma" panose="020B0604030504040204" pitchFamily="34" charset="0"/>
              </a:rPr>
              <a:t>  et  </a:t>
            </a:r>
            <a:r>
              <a:rPr lang="fr-FR" altLang="ar-DZ" sz="1800" dirty="0">
                <a:latin typeface="Tahoma" panose="020B0604030504040204" pitchFamily="34" charset="0"/>
                <a:cs typeface="Tahoma" panose="020B0604030504040204" pitchFamily="34" charset="0"/>
                <a:hlinkClick r:id="rId3"/>
              </a:rPr>
              <a:t>http://www.univ-bejaia.dz/formation/ </a:t>
            </a:r>
            <a:endParaRPr lang="fr-FR" altLang="ar-DZ" sz="1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68300" y="3141663"/>
            <a:ext cx="7640638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/Lire attentivement la circulaire d’inscription BAC 2024 qui va vous permettre de prendre connaissance essentiellement de : 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368300" y="3908425"/>
            <a:ext cx="91487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ar-DZ" sz="1600" dirty="0">
                <a:latin typeface="Tahoma" panose="020B0604030504040204" pitchFamily="34" charset="0"/>
                <a:cs typeface="Tahoma" panose="020B0604030504040204" pitchFamily="34" charset="0"/>
              </a:rPr>
              <a:t>La procédure et le calendrier des inscriptions pour le Bac 2024 ; 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68300" y="4719638"/>
            <a:ext cx="87074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ar-DZ" sz="1600">
                <a:latin typeface="Tahoma" panose="020B0604030504040204" pitchFamily="34" charset="0"/>
                <a:cs typeface="Tahoma" panose="020B0604030504040204" pitchFamily="34" charset="0"/>
              </a:rPr>
              <a:t>La liste complète des offres de formation dispensées à travers tous les établissements de l’enseignement supérieur au niveau national .  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368300" y="4329113"/>
            <a:ext cx="101647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altLang="ar-DZ" sz="1600">
                <a:latin typeface="Tahoma" panose="020B0604030504040204" pitchFamily="34" charset="0"/>
                <a:cs typeface="Tahoma" panose="020B0604030504040204" pitchFamily="34" charset="0"/>
              </a:rPr>
              <a:t>Toutes les conditions d’accès  aux filières et domaines de formation ; 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01638" y="5565775"/>
            <a:ext cx="109315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ar-DZ" sz="1800" b="1" dirty="0">
                <a:solidFill>
                  <a:srgbClr val="3333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fr-FR" altLang="ar-DZ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Nous vous invitons à effectuer une visite virtuelle de l’université de </a:t>
            </a:r>
            <a:r>
              <a:rPr lang="fr-FR" altLang="ar-DZ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Béjaia</a:t>
            </a:r>
            <a:r>
              <a:rPr lang="fr-FR" altLang="ar-DZ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 </a:t>
            </a:r>
            <a:r>
              <a:rPr lang="fr-FR" altLang="ar-DZ" sz="18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16 au 23 juillet 2024</a:t>
            </a:r>
            <a:r>
              <a:rPr lang="fr-FR" altLang="ar-DZ" sz="1800" dirty="0">
                <a:latin typeface="Tahoma" panose="020B0604030504040204" pitchFamily="34" charset="0"/>
                <a:cs typeface="Tahoma" panose="020B0604030504040204" pitchFamily="34" charset="0"/>
              </a:rPr>
              <a:t> à travers ce lien : </a:t>
            </a:r>
            <a:r>
              <a:rPr lang="fr-FR" altLang="ar-DZ" sz="1800" dirty="0">
                <a:latin typeface="Tahoma" panose="020B0604030504040204" pitchFamily="34" charset="0"/>
                <a:cs typeface="Tahoma" panose="020B0604030504040204" pitchFamily="34" charset="0"/>
                <a:hlinkClick r:id="rId4"/>
              </a:rPr>
              <a:t>http://univ-bejaia.dz/portes_ouvertes/</a:t>
            </a:r>
            <a:endParaRPr lang="fr-FR" altLang="ar-DZ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ar-DZ" sz="18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0" y="1144588"/>
            <a:ext cx="121920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ar-DZ" sz="2200" b="1">
                <a:latin typeface="Tahoma" panose="020B0604030504040204" pitchFamily="34" charset="0"/>
                <a:cs typeface="Tahoma" panose="020B0604030504040204" pitchFamily="34" charset="0"/>
              </a:rPr>
              <a:t>et afin d’assurer le meilleur choix possible</a:t>
            </a:r>
            <a:endParaRPr lang="en-US" altLang="ar-DZ" sz="22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1314F52A-1FE8-E682-5F1D-9F8E8E08390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509" y="1574800"/>
            <a:ext cx="2789107" cy="3941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orme libre 74"/>
          <p:cNvSpPr/>
          <p:nvPr/>
        </p:nvSpPr>
        <p:spPr>
          <a:xfrm>
            <a:off x="1749425" y="5896610"/>
            <a:ext cx="3922713" cy="603250"/>
          </a:xfrm>
          <a:custGeom>
            <a:avLst/>
            <a:gdLst>
              <a:gd name="connsiteX0" fmla="*/ 0 w 3864357"/>
              <a:gd name="connsiteY0" fmla="*/ 414912 h 829826"/>
              <a:gd name="connsiteX1" fmla="*/ 0 w 3864357"/>
              <a:gd name="connsiteY1" fmla="*/ 414913 h 829826"/>
              <a:gd name="connsiteX2" fmla="*/ 0 w 3864357"/>
              <a:gd name="connsiteY2" fmla="*/ 414913 h 829826"/>
              <a:gd name="connsiteX3" fmla="*/ 414913 w 3864357"/>
              <a:gd name="connsiteY3" fmla="*/ 0 h 829826"/>
              <a:gd name="connsiteX4" fmla="*/ 3864357 w 3864357"/>
              <a:gd name="connsiteY4" fmla="*/ 0 h 829826"/>
              <a:gd name="connsiteX5" fmla="*/ 3864357 w 3864357"/>
              <a:gd name="connsiteY5" fmla="*/ 829826 h 829826"/>
              <a:gd name="connsiteX6" fmla="*/ 414913 w 3864357"/>
              <a:gd name="connsiteY6" fmla="*/ 829825 h 829826"/>
              <a:gd name="connsiteX7" fmla="*/ 32606 w 3864357"/>
              <a:gd name="connsiteY7" fmla="*/ 576415 h 829826"/>
              <a:gd name="connsiteX8" fmla="*/ 0 w 3864357"/>
              <a:gd name="connsiteY8" fmla="*/ 414913 h 829826"/>
              <a:gd name="connsiteX9" fmla="*/ 32606 w 3864357"/>
              <a:gd name="connsiteY9" fmla="*/ 253410 h 829826"/>
              <a:gd name="connsiteX10" fmla="*/ 414913 w 3864357"/>
              <a:gd name="connsiteY10" fmla="*/ 0 h 82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64357" h="829826">
                <a:moveTo>
                  <a:pt x="0" y="414912"/>
                </a:moveTo>
                <a:lnTo>
                  <a:pt x="0" y="414913"/>
                </a:lnTo>
                <a:lnTo>
                  <a:pt x="0" y="414913"/>
                </a:lnTo>
                <a:close/>
                <a:moveTo>
                  <a:pt x="414913" y="0"/>
                </a:moveTo>
                <a:lnTo>
                  <a:pt x="3864357" y="0"/>
                </a:lnTo>
                <a:lnTo>
                  <a:pt x="3864357" y="829826"/>
                </a:lnTo>
                <a:lnTo>
                  <a:pt x="414913" y="829825"/>
                </a:lnTo>
                <a:cubicBezTo>
                  <a:pt x="243051" y="829825"/>
                  <a:pt x="95593" y="725334"/>
                  <a:pt x="32606" y="576415"/>
                </a:cubicBezTo>
                <a:lnTo>
                  <a:pt x="0" y="414913"/>
                </a:lnTo>
                <a:lnTo>
                  <a:pt x="32606" y="253410"/>
                </a:lnTo>
                <a:cubicBezTo>
                  <a:pt x="95593" y="104492"/>
                  <a:pt x="243051" y="0"/>
                  <a:pt x="414913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3" tIns="34291" rIns="68583" bIns="34291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24" b="1" dirty="0">
                <a:solidFill>
                  <a:prstClr val="black"/>
                </a:solidFill>
                <a:latin typeface="Tahoma-Bold"/>
              </a:rPr>
              <a:t>In    Inscriptions définitives en ligne</a:t>
            </a:r>
            <a:endParaRPr lang="fr-FR" sz="1524" dirty="0">
              <a:solidFill>
                <a:prstClr val="black"/>
              </a:solidFill>
            </a:endParaRPr>
          </a:p>
        </p:txBody>
      </p:sp>
      <p:sp>
        <p:nvSpPr>
          <p:cNvPr id="68" name="Forme libre 67"/>
          <p:cNvSpPr/>
          <p:nvPr/>
        </p:nvSpPr>
        <p:spPr>
          <a:xfrm>
            <a:off x="7288906" y="3871595"/>
            <a:ext cx="3154363" cy="612000"/>
          </a:xfrm>
          <a:custGeom>
            <a:avLst/>
            <a:gdLst>
              <a:gd name="connsiteX0" fmla="*/ 0 w 3864357"/>
              <a:gd name="connsiteY0" fmla="*/ 414912 h 829826"/>
              <a:gd name="connsiteX1" fmla="*/ 0 w 3864357"/>
              <a:gd name="connsiteY1" fmla="*/ 414913 h 829826"/>
              <a:gd name="connsiteX2" fmla="*/ 0 w 3864357"/>
              <a:gd name="connsiteY2" fmla="*/ 414913 h 829826"/>
              <a:gd name="connsiteX3" fmla="*/ 414913 w 3864357"/>
              <a:gd name="connsiteY3" fmla="*/ 0 h 829826"/>
              <a:gd name="connsiteX4" fmla="*/ 3864357 w 3864357"/>
              <a:gd name="connsiteY4" fmla="*/ 0 h 829826"/>
              <a:gd name="connsiteX5" fmla="*/ 3864357 w 3864357"/>
              <a:gd name="connsiteY5" fmla="*/ 829826 h 829826"/>
              <a:gd name="connsiteX6" fmla="*/ 414913 w 3864357"/>
              <a:gd name="connsiteY6" fmla="*/ 829825 h 829826"/>
              <a:gd name="connsiteX7" fmla="*/ 32606 w 3864357"/>
              <a:gd name="connsiteY7" fmla="*/ 576415 h 829826"/>
              <a:gd name="connsiteX8" fmla="*/ 0 w 3864357"/>
              <a:gd name="connsiteY8" fmla="*/ 414913 h 829826"/>
              <a:gd name="connsiteX9" fmla="*/ 32606 w 3864357"/>
              <a:gd name="connsiteY9" fmla="*/ 253410 h 829826"/>
              <a:gd name="connsiteX10" fmla="*/ 414913 w 3864357"/>
              <a:gd name="connsiteY10" fmla="*/ 0 h 82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64357" h="829826">
                <a:moveTo>
                  <a:pt x="0" y="414912"/>
                </a:moveTo>
                <a:lnTo>
                  <a:pt x="0" y="414913"/>
                </a:lnTo>
                <a:lnTo>
                  <a:pt x="0" y="414913"/>
                </a:lnTo>
                <a:close/>
                <a:moveTo>
                  <a:pt x="414913" y="0"/>
                </a:moveTo>
                <a:lnTo>
                  <a:pt x="3864357" y="0"/>
                </a:lnTo>
                <a:lnTo>
                  <a:pt x="3864357" y="829826"/>
                </a:lnTo>
                <a:lnTo>
                  <a:pt x="414913" y="829825"/>
                </a:lnTo>
                <a:cubicBezTo>
                  <a:pt x="243051" y="829825"/>
                  <a:pt x="95593" y="725334"/>
                  <a:pt x="32606" y="576415"/>
                </a:cubicBezTo>
                <a:lnTo>
                  <a:pt x="0" y="414913"/>
                </a:lnTo>
                <a:lnTo>
                  <a:pt x="32606" y="253410"/>
                </a:lnTo>
                <a:cubicBezTo>
                  <a:pt x="95593" y="104492"/>
                  <a:pt x="243051" y="0"/>
                  <a:pt x="414913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3" tIns="34291" rIns="68583" bIns="34291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80" b="1" dirty="0">
                <a:solidFill>
                  <a:prstClr val="black"/>
                </a:solidFill>
                <a:latin typeface="Tahoma-Bold"/>
              </a:rPr>
              <a:t>           Inscriptions définitives en ligne</a:t>
            </a:r>
          </a:p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80" b="1" dirty="0">
                <a:solidFill>
                  <a:prstClr val="black"/>
                </a:solidFill>
                <a:latin typeface="Tahoma-Bold"/>
              </a:rPr>
              <a:t>          pour  bacheliers orientés </a:t>
            </a:r>
          </a:p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80" b="1" dirty="0">
                <a:solidFill>
                  <a:prstClr val="black"/>
                </a:solidFill>
                <a:latin typeface="Tahoma-Bold"/>
              </a:rPr>
              <a:t>          lors de la 2ème phase</a:t>
            </a:r>
          </a:p>
        </p:txBody>
      </p:sp>
      <p:sp>
        <p:nvSpPr>
          <p:cNvPr id="67" name="Forme libre 66"/>
          <p:cNvSpPr/>
          <p:nvPr/>
        </p:nvSpPr>
        <p:spPr>
          <a:xfrm>
            <a:off x="7262813" y="2782888"/>
            <a:ext cx="3154362" cy="612000"/>
          </a:xfrm>
          <a:custGeom>
            <a:avLst/>
            <a:gdLst>
              <a:gd name="connsiteX0" fmla="*/ 0 w 3864357"/>
              <a:gd name="connsiteY0" fmla="*/ 414912 h 829826"/>
              <a:gd name="connsiteX1" fmla="*/ 0 w 3864357"/>
              <a:gd name="connsiteY1" fmla="*/ 414913 h 829826"/>
              <a:gd name="connsiteX2" fmla="*/ 0 w 3864357"/>
              <a:gd name="connsiteY2" fmla="*/ 414913 h 829826"/>
              <a:gd name="connsiteX3" fmla="*/ 414913 w 3864357"/>
              <a:gd name="connsiteY3" fmla="*/ 0 h 829826"/>
              <a:gd name="connsiteX4" fmla="*/ 3864357 w 3864357"/>
              <a:gd name="connsiteY4" fmla="*/ 0 h 829826"/>
              <a:gd name="connsiteX5" fmla="*/ 3864357 w 3864357"/>
              <a:gd name="connsiteY5" fmla="*/ 829826 h 829826"/>
              <a:gd name="connsiteX6" fmla="*/ 414913 w 3864357"/>
              <a:gd name="connsiteY6" fmla="*/ 829825 h 829826"/>
              <a:gd name="connsiteX7" fmla="*/ 32606 w 3864357"/>
              <a:gd name="connsiteY7" fmla="*/ 576415 h 829826"/>
              <a:gd name="connsiteX8" fmla="*/ 0 w 3864357"/>
              <a:gd name="connsiteY8" fmla="*/ 414913 h 829826"/>
              <a:gd name="connsiteX9" fmla="*/ 32606 w 3864357"/>
              <a:gd name="connsiteY9" fmla="*/ 253410 h 829826"/>
              <a:gd name="connsiteX10" fmla="*/ 414913 w 3864357"/>
              <a:gd name="connsiteY10" fmla="*/ 0 h 82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64357" h="829826">
                <a:moveTo>
                  <a:pt x="0" y="414912"/>
                </a:moveTo>
                <a:lnTo>
                  <a:pt x="0" y="414913"/>
                </a:lnTo>
                <a:lnTo>
                  <a:pt x="0" y="414913"/>
                </a:lnTo>
                <a:close/>
                <a:moveTo>
                  <a:pt x="414913" y="0"/>
                </a:moveTo>
                <a:lnTo>
                  <a:pt x="3864357" y="0"/>
                </a:lnTo>
                <a:lnTo>
                  <a:pt x="3864357" y="829826"/>
                </a:lnTo>
                <a:lnTo>
                  <a:pt x="414913" y="829825"/>
                </a:lnTo>
                <a:cubicBezTo>
                  <a:pt x="243051" y="829825"/>
                  <a:pt x="95593" y="725334"/>
                  <a:pt x="32606" y="576415"/>
                </a:cubicBezTo>
                <a:lnTo>
                  <a:pt x="0" y="414913"/>
                </a:lnTo>
                <a:lnTo>
                  <a:pt x="32606" y="253410"/>
                </a:lnTo>
                <a:cubicBezTo>
                  <a:pt x="95593" y="104492"/>
                  <a:pt x="243051" y="0"/>
                  <a:pt x="414913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3" tIns="34291" rIns="68583" bIns="34291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24" b="1" dirty="0">
                <a:solidFill>
                  <a:prstClr val="black"/>
                </a:solidFill>
                <a:latin typeface="Tahoma-Bold"/>
              </a:rPr>
              <a:t>           Résultats des nouvelles</a:t>
            </a:r>
          </a:p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24" b="1" dirty="0">
                <a:solidFill>
                  <a:prstClr val="black"/>
                </a:solidFill>
                <a:latin typeface="Tahoma-Bold"/>
              </a:rPr>
              <a:t>                affectations</a:t>
            </a:r>
            <a:endParaRPr lang="fr-FR" sz="1524" dirty="0">
              <a:solidFill>
                <a:prstClr val="black"/>
              </a:solidFill>
            </a:endParaRPr>
          </a:p>
        </p:txBody>
      </p:sp>
      <p:sp>
        <p:nvSpPr>
          <p:cNvPr id="66" name="Forme libre 65"/>
          <p:cNvSpPr/>
          <p:nvPr/>
        </p:nvSpPr>
        <p:spPr>
          <a:xfrm>
            <a:off x="7255557" y="1744595"/>
            <a:ext cx="3154362" cy="612000"/>
          </a:xfrm>
          <a:custGeom>
            <a:avLst/>
            <a:gdLst>
              <a:gd name="connsiteX0" fmla="*/ 0 w 3864357"/>
              <a:gd name="connsiteY0" fmla="*/ 414912 h 829826"/>
              <a:gd name="connsiteX1" fmla="*/ 0 w 3864357"/>
              <a:gd name="connsiteY1" fmla="*/ 414913 h 829826"/>
              <a:gd name="connsiteX2" fmla="*/ 0 w 3864357"/>
              <a:gd name="connsiteY2" fmla="*/ 414913 h 829826"/>
              <a:gd name="connsiteX3" fmla="*/ 414913 w 3864357"/>
              <a:gd name="connsiteY3" fmla="*/ 0 h 829826"/>
              <a:gd name="connsiteX4" fmla="*/ 3864357 w 3864357"/>
              <a:gd name="connsiteY4" fmla="*/ 0 h 829826"/>
              <a:gd name="connsiteX5" fmla="*/ 3864357 w 3864357"/>
              <a:gd name="connsiteY5" fmla="*/ 829826 h 829826"/>
              <a:gd name="connsiteX6" fmla="*/ 414913 w 3864357"/>
              <a:gd name="connsiteY6" fmla="*/ 829825 h 829826"/>
              <a:gd name="connsiteX7" fmla="*/ 32606 w 3864357"/>
              <a:gd name="connsiteY7" fmla="*/ 576415 h 829826"/>
              <a:gd name="connsiteX8" fmla="*/ 0 w 3864357"/>
              <a:gd name="connsiteY8" fmla="*/ 414913 h 829826"/>
              <a:gd name="connsiteX9" fmla="*/ 32606 w 3864357"/>
              <a:gd name="connsiteY9" fmla="*/ 253410 h 829826"/>
              <a:gd name="connsiteX10" fmla="*/ 414913 w 3864357"/>
              <a:gd name="connsiteY10" fmla="*/ 0 h 82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64357" h="829826">
                <a:moveTo>
                  <a:pt x="0" y="414912"/>
                </a:moveTo>
                <a:lnTo>
                  <a:pt x="0" y="414913"/>
                </a:lnTo>
                <a:lnTo>
                  <a:pt x="0" y="414913"/>
                </a:lnTo>
                <a:close/>
                <a:moveTo>
                  <a:pt x="414913" y="0"/>
                </a:moveTo>
                <a:lnTo>
                  <a:pt x="3864357" y="0"/>
                </a:lnTo>
                <a:lnTo>
                  <a:pt x="3864357" y="829826"/>
                </a:lnTo>
                <a:lnTo>
                  <a:pt x="414913" y="829825"/>
                </a:lnTo>
                <a:cubicBezTo>
                  <a:pt x="243051" y="829825"/>
                  <a:pt x="95593" y="725334"/>
                  <a:pt x="32606" y="576415"/>
                </a:cubicBezTo>
                <a:lnTo>
                  <a:pt x="0" y="414913"/>
                </a:lnTo>
                <a:lnTo>
                  <a:pt x="32606" y="253410"/>
                </a:lnTo>
                <a:cubicBezTo>
                  <a:pt x="95593" y="104492"/>
                  <a:pt x="243051" y="0"/>
                  <a:pt x="414913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3" tIns="34291" rIns="68583" bIns="34291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80" b="1" dirty="0">
                <a:solidFill>
                  <a:prstClr val="black"/>
                </a:solidFill>
                <a:latin typeface="Tahoma-Bold"/>
              </a:rPr>
              <a:t>                Réorientation des bacheliers n’ayant</a:t>
            </a:r>
          </a:p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80" b="1" dirty="0">
                <a:solidFill>
                  <a:prstClr val="black"/>
                </a:solidFill>
                <a:latin typeface="Tahoma-Bold"/>
              </a:rPr>
              <a:t>          obtenus aucun de leurs choix</a:t>
            </a:r>
          </a:p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80" b="1" dirty="0">
                <a:solidFill>
                  <a:prstClr val="black"/>
                </a:solidFill>
                <a:latin typeface="Tahoma-Bold"/>
              </a:rPr>
              <a:t>       ( Recours)</a:t>
            </a:r>
            <a:endParaRPr lang="fr-FR" sz="1080" dirty="0">
              <a:solidFill>
                <a:prstClr val="black"/>
              </a:solidFill>
            </a:endParaRPr>
          </a:p>
        </p:txBody>
      </p:sp>
      <p:sp>
        <p:nvSpPr>
          <p:cNvPr id="37" name="Rectangle avec coin arrondi et coin rogné 36"/>
          <p:cNvSpPr/>
          <p:nvPr/>
        </p:nvSpPr>
        <p:spPr>
          <a:xfrm>
            <a:off x="3773488" y="538163"/>
            <a:ext cx="1857375" cy="319087"/>
          </a:xfrm>
          <a:prstGeom prst="snipRoundRect">
            <a:avLst>
              <a:gd name="adj1" fmla="val 50000"/>
              <a:gd name="adj2" fmla="val 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58066" tIns="29033" rIns="58066" bIns="29033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24" b="1" dirty="0">
                <a:solidFill>
                  <a:srgbClr val="FFFFFF"/>
                </a:solidFill>
                <a:latin typeface="Tahoma-Bold"/>
              </a:rPr>
              <a:t>23 au 27 juillet</a:t>
            </a:r>
            <a:endParaRPr lang="fr-FR" sz="1404" dirty="0">
              <a:solidFill>
                <a:prstClr val="black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208463" y="2090738"/>
            <a:ext cx="1524000" cy="327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24" b="1" dirty="0">
                <a:solidFill>
                  <a:srgbClr val="FFFFFF"/>
                </a:solidFill>
                <a:latin typeface="Tahoma-Bold"/>
              </a:rPr>
              <a:t>22 au 24 juillet</a:t>
            </a:r>
            <a:endParaRPr lang="fr-FR" sz="1404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219575" y="3444875"/>
            <a:ext cx="1524000" cy="327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24" b="1" dirty="0">
                <a:solidFill>
                  <a:srgbClr val="FFFFFF"/>
                </a:solidFill>
                <a:latin typeface="Tahoma-Bold"/>
              </a:rPr>
              <a:t>22 au 24 juillet</a:t>
            </a:r>
            <a:endParaRPr lang="fr-FR" sz="1404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7" name="Rectangle 46"/>
          <p:cNvSpPr/>
          <p:nvPr/>
        </p:nvSpPr>
        <p:spPr>
          <a:xfrm rot="16200000">
            <a:off x="144463" y="2606675"/>
            <a:ext cx="3733800" cy="4826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254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" name="Forme libre 23"/>
          <p:cNvSpPr/>
          <p:nvPr/>
        </p:nvSpPr>
        <p:spPr>
          <a:xfrm>
            <a:off x="2490788" y="865188"/>
            <a:ext cx="3154362" cy="612000"/>
          </a:xfrm>
          <a:custGeom>
            <a:avLst/>
            <a:gdLst>
              <a:gd name="connsiteX0" fmla="*/ 0 w 3864357"/>
              <a:gd name="connsiteY0" fmla="*/ 414912 h 829826"/>
              <a:gd name="connsiteX1" fmla="*/ 0 w 3864357"/>
              <a:gd name="connsiteY1" fmla="*/ 414913 h 829826"/>
              <a:gd name="connsiteX2" fmla="*/ 0 w 3864357"/>
              <a:gd name="connsiteY2" fmla="*/ 414913 h 829826"/>
              <a:gd name="connsiteX3" fmla="*/ 414913 w 3864357"/>
              <a:gd name="connsiteY3" fmla="*/ 0 h 829826"/>
              <a:gd name="connsiteX4" fmla="*/ 3864357 w 3864357"/>
              <a:gd name="connsiteY4" fmla="*/ 0 h 829826"/>
              <a:gd name="connsiteX5" fmla="*/ 3864357 w 3864357"/>
              <a:gd name="connsiteY5" fmla="*/ 829826 h 829826"/>
              <a:gd name="connsiteX6" fmla="*/ 414913 w 3864357"/>
              <a:gd name="connsiteY6" fmla="*/ 829825 h 829826"/>
              <a:gd name="connsiteX7" fmla="*/ 32606 w 3864357"/>
              <a:gd name="connsiteY7" fmla="*/ 576415 h 829826"/>
              <a:gd name="connsiteX8" fmla="*/ 0 w 3864357"/>
              <a:gd name="connsiteY8" fmla="*/ 414913 h 829826"/>
              <a:gd name="connsiteX9" fmla="*/ 32606 w 3864357"/>
              <a:gd name="connsiteY9" fmla="*/ 253410 h 829826"/>
              <a:gd name="connsiteX10" fmla="*/ 414913 w 3864357"/>
              <a:gd name="connsiteY10" fmla="*/ 0 h 82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64357" h="829826">
                <a:moveTo>
                  <a:pt x="0" y="414912"/>
                </a:moveTo>
                <a:lnTo>
                  <a:pt x="0" y="414913"/>
                </a:lnTo>
                <a:lnTo>
                  <a:pt x="0" y="414913"/>
                </a:lnTo>
                <a:close/>
                <a:moveTo>
                  <a:pt x="414913" y="0"/>
                </a:moveTo>
                <a:lnTo>
                  <a:pt x="3864357" y="0"/>
                </a:lnTo>
                <a:lnTo>
                  <a:pt x="3864357" y="829826"/>
                </a:lnTo>
                <a:lnTo>
                  <a:pt x="414913" y="829825"/>
                </a:lnTo>
                <a:cubicBezTo>
                  <a:pt x="243051" y="829825"/>
                  <a:pt x="95593" y="725334"/>
                  <a:pt x="32606" y="576415"/>
                </a:cubicBezTo>
                <a:lnTo>
                  <a:pt x="0" y="414913"/>
                </a:lnTo>
                <a:lnTo>
                  <a:pt x="32606" y="253410"/>
                </a:lnTo>
                <a:cubicBezTo>
                  <a:pt x="95593" y="104492"/>
                  <a:pt x="243051" y="0"/>
                  <a:pt x="414913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3" tIns="34291" rIns="68583" bIns="34291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24" b="1" dirty="0">
                <a:solidFill>
                  <a:prstClr val="black"/>
                </a:solidFill>
                <a:latin typeface="Tahoma-Bold"/>
              </a:rPr>
              <a:t>            Préinscriptions en ligne</a:t>
            </a:r>
            <a:endParaRPr lang="fr-FR" sz="1524" dirty="0">
              <a:solidFill>
                <a:prstClr val="black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298825" y="1030288"/>
            <a:ext cx="185738" cy="327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524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0" name="Forme libre 29"/>
          <p:cNvSpPr/>
          <p:nvPr/>
        </p:nvSpPr>
        <p:spPr>
          <a:xfrm>
            <a:off x="1749425" y="850900"/>
            <a:ext cx="1373188" cy="638175"/>
          </a:xfrm>
          <a:custGeom>
            <a:avLst/>
            <a:gdLst>
              <a:gd name="connsiteX0" fmla="*/ 1448602 w 1887755"/>
              <a:gd name="connsiteY0" fmla="*/ 0 h 878306"/>
              <a:gd name="connsiteX1" fmla="*/ 1887755 w 1887755"/>
              <a:gd name="connsiteY1" fmla="*/ 439153 h 878306"/>
              <a:gd name="connsiteX2" fmla="*/ 1448602 w 1887755"/>
              <a:gd name="connsiteY2" fmla="*/ 878306 h 878306"/>
              <a:gd name="connsiteX3" fmla="*/ 1138074 w 1887755"/>
              <a:gd name="connsiteY3" fmla="*/ 749681 h 878306"/>
              <a:gd name="connsiteX4" fmla="*/ 1105434 w 1887755"/>
              <a:gd name="connsiteY4" fmla="*/ 710121 h 878306"/>
              <a:gd name="connsiteX5" fmla="*/ 0 w 1887755"/>
              <a:gd name="connsiteY5" fmla="*/ 710121 h 878306"/>
              <a:gd name="connsiteX6" fmla="*/ 0 w 1887755"/>
              <a:gd name="connsiteY6" fmla="*/ 192250 h 878306"/>
              <a:gd name="connsiteX7" fmla="*/ 1085578 w 1887755"/>
              <a:gd name="connsiteY7" fmla="*/ 192250 h 878306"/>
              <a:gd name="connsiteX8" fmla="*/ 1138074 w 1887755"/>
              <a:gd name="connsiteY8" fmla="*/ 128625 h 878306"/>
              <a:gd name="connsiteX9" fmla="*/ 1448602 w 1887755"/>
              <a:gd name="connsiteY9" fmla="*/ 0 h 878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87755" h="878306">
                <a:moveTo>
                  <a:pt x="1448602" y="0"/>
                </a:moveTo>
                <a:cubicBezTo>
                  <a:pt x="1691140" y="0"/>
                  <a:pt x="1887755" y="196615"/>
                  <a:pt x="1887755" y="439153"/>
                </a:cubicBezTo>
                <a:cubicBezTo>
                  <a:pt x="1887755" y="681691"/>
                  <a:pt x="1691140" y="878306"/>
                  <a:pt x="1448602" y="878306"/>
                </a:cubicBezTo>
                <a:cubicBezTo>
                  <a:pt x="1327333" y="878306"/>
                  <a:pt x="1217545" y="829152"/>
                  <a:pt x="1138074" y="749681"/>
                </a:cubicBezTo>
                <a:lnTo>
                  <a:pt x="1105434" y="710121"/>
                </a:lnTo>
                <a:lnTo>
                  <a:pt x="0" y="710121"/>
                </a:lnTo>
                <a:lnTo>
                  <a:pt x="0" y="192250"/>
                </a:lnTo>
                <a:lnTo>
                  <a:pt x="1085578" y="192250"/>
                </a:lnTo>
                <a:lnTo>
                  <a:pt x="1138074" y="128625"/>
                </a:lnTo>
                <a:cubicBezTo>
                  <a:pt x="1217545" y="49154"/>
                  <a:pt x="1327333" y="0"/>
                  <a:pt x="144860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58066" tIns="29033" rIns="58066" bIns="29033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4" dirty="0">
                <a:solidFill>
                  <a:prstClr val="white"/>
                </a:solidFill>
              </a:rPr>
              <a:t>                  </a:t>
            </a:r>
            <a:r>
              <a:rPr lang="fr-FR" sz="254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52" name="Forme libre 51"/>
          <p:cNvSpPr/>
          <p:nvPr/>
        </p:nvSpPr>
        <p:spPr>
          <a:xfrm>
            <a:off x="2517775" y="2159000"/>
            <a:ext cx="3154363" cy="612000"/>
          </a:xfrm>
          <a:custGeom>
            <a:avLst/>
            <a:gdLst>
              <a:gd name="connsiteX0" fmla="*/ 0 w 3864357"/>
              <a:gd name="connsiteY0" fmla="*/ 414912 h 829826"/>
              <a:gd name="connsiteX1" fmla="*/ 0 w 3864357"/>
              <a:gd name="connsiteY1" fmla="*/ 414913 h 829826"/>
              <a:gd name="connsiteX2" fmla="*/ 0 w 3864357"/>
              <a:gd name="connsiteY2" fmla="*/ 414913 h 829826"/>
              <a:gd name="connsiteX3" fmla="*/ 414913 w 3864357"/>
              <a:gd name="connsiteY3" fmla="*/ 0 h 829826"/>
              <a:gd name="connsiteX4" fmla="*/ 3864357 w 3864357"/>
              <a:gd name="connsiteY4" fmla="*/ 0 h 829826"/>
              <a:gd name="connsiteX5" fmla="*/ 3864357 w 3864357"/>
              <a:gd name="connsiteY5" fmla="*/ 829826 h 829826"/>
              <a:gd name="connsiteX6" fmla="*/ 414913 w 3864357"/>
              <a:gd name="connsiteY6" fmla="*/ 829825 h 829826"/>
              <a:gd name="connsiteX7" fmla="*/ 32606 w 3864357"/>
              <a:gd name="connsiteY7" fmla="*/ 576415 h 829826"/>
              <a:gd name="connsiteX8" fmla="*/ 0 w 3864357"/>
              <a:gd name="connsiteY8" fmla="*/ 414913 h 829826"/>
              <a:gd name="connsiteX9" fmla="*/ 32606 w 3864357"/>
              <a:gd name="connsiteY9" fmla="*/ 253410 h 829826"/>
              <a:gd name="connsiteX10" fmla="*/ 414913 w 3864357"/>
              <a:gd name="connsiteY10" fmla="*/ 0 h 82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64357" h="829826">
                <a:moveTo>
                  <a:pt x="0" y="414912"/>
                </a:moveTo>
                <a:lnTo>
                  <a:pt x="0" y="414913"/>
                </a:lnTo>
                <a:lnTo>
                  <a:pt x="0" y="414913"/>
                </a:lnTo>
                <a:close/>
                <a:moveTo>
                  <a:pt x="414913" y="0"/>
                </a:moveTo>
                <a:lnTo>
                  <a:pt x="3864357" y="0"/>
                </a:lnTo>
                <a:lnTo>
                  <a:pt x="3864357" y="829826"/>
                </a:lnTo>
                <a:lnTo>
                  <a:pt x="414913" y="829825"/>
                </a:lnTo>
                <a:cubicBezTo>
                  <a:pt x="243051" y="829825"/>
                  <a:pt x="95593" y="725334"/>
                  <a:pt x="32606" y="576415"/>
                </a:cubicBezTo>
                <a:lnTo>
                  <a:pt x="0" y="414913"/>
                </a:lnTo>
                <a:lnTo>
                  <a:pt x="32606" y="253410"/>
                </a:lnTo>
                <a:cubicBezTo>
                  <a:pt x="95593" y="104492"/>
                  <a:pt x="243051" y="0"/>
                  <a:pt x="414913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3" tIns="34291" rIns="68583" bIns="34291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24" b="1" dirty="0">
                <a:solidFill>
                  <a:prstClr val="black"/>
                </a:solidFill>
                <a:latin typeface="Tahoma-Bold"/>
              </a:rPr>
              <a:t>        Confirmation </a:t>
            </a:r>
          </a:p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24" b="1" dirty="0">
                <a:solidFill>
                  <a:prstClr val="black"/>
                </a:solidFill>
                <a:latin typeface="Tahoma-Bold"/>
              </a:rPr>
              <a:t>     des Préinscriptions</a:t>
            </a:r>
            <a:endParaRPr lang="fr-FR" sz="1524" dirty="0">
              <a:solidFill>
                <a:prstClr val="black"/>
              </a:solidFill>
            </a:endParaRPr>
          </a:p>
        </p:txBody>
      </p:sp>
      <p:sp>
        <p:nvSpPr>
          <p:cNvPr id="39" name="Forme libre 38"/>
          <p:cNvSpPr/>
          <p:nvPr/>
        </p:nvSpPr>
        <p:spPr>
          <a:xfrm>
            <a:off x="1774825" y="2160588"/>
            <a:ext cx="1374775" cy="639762"/>
          </a:xfrm>
          <a:custGeom>
            <a:avLst/>
            <a:gdLst>
              <a:gd name="connsiteX0" fmla="*/ 1448602 w 1887755"/>
              <a:gd name="connsiteY0" fmla="*/ 0 h 878306"/>
              <a:gd name="connsiteX1" fmla="*/ 1887755 w 1887755"/>
              <a:gd name="connsiteY1" fmla="*/ 439153 h 878306"/>
              <a:gd name="connsiteX2" fmla="*/ 1448602 w 1887755"/>
              <a:gd name="connsiteY2" fmla="*/ 878306 h 878306"/>
              <a:gd name="connsiteX3" fmla="*/ 1138074 w 1887755"/>
              <a:gd name="connsiteY3" fmla="*/ 749681 h 878306"/>
              <a:gd name="connsiteX4" fmla="*/ 1105434 w 1887755"/>
              <a:gd name="connsiteY4" fmla="*/ 710121 h 878306"/>
              <a:gd name="connsiteX5" fmla="*/ 0 w 1887755"/>
              <a:gd name="connsiteY5" fmla="*/ 710121 h 878306"/>
              <a:gd name="connsiteX6" fmla="*/ 0 w 1887755"/>
              <a:gd name="connsiteY6" fmla="*/ 192250 h 878306"/>
              <a:gd name="connsiteX7" fmla="*/ 1085578 w 1887755"/>
              <a:gd name="connsiteY7" fmla="*/ 192250 h 878306"/>
              <a:gd name="connsiteX8" fmla="*/ 1138074 w 1887755"/>
              <a:gd name="connsiteY8" fmla="*/ 128625 h 878306"/>
              <a:gd name="connsiteX9" fmla="*/ 1448602 w 1887755"/>
              <a:gd name="connsiteY9" fmla="*/ 0 h 878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87755" h="878306">
                <a:moveTo>
                  <a:pt x="1448602" y="0"/>
                </a:moveTo>
                <a:cubicBezTo>
                  <a:pt x="1691140" y="0"/>
                  <a:pt x="1887755" y="196615"/>
                  <a:pt x="1887755" y="439153"/>
                </a:cubicBezTo>
                <a:cubicBezTo>
                  <a:pt x="1887755" y="681691"/>
                  <a:pt x="1691140" y="878306"/>
                  <a:pt x="1448602" y="878306"/>
                </a:cubicBezTo>
                <a:cubicBezTo>
                  <a:pt x="1327333" y="878306"/>
                  <a:pt x="1217545" y="829152"/>
                  <a:pt x="1138074" y="749681"/>
                </a:cubicBezTo>
                <a:lnTo>
                  <a:pt x="1105434" y="710121"/>
                </a:lnTo>
                <a:lnTo>
                  <a:pt x="0" y="710121"/>
                </a:lnTo>
                <a:lnTo>
                  <a:pt x="0" y="192250"/>
                </a:lnTo>
                <a:lnTo>
                  <a:pt x="1085578" y="192250"/>
                </a:lnTo>
                <a:lnTo>
                  <a:pt x="1138074" y="128625"/>
                </a:lnTo>
                <a:cubicBezTo>
                  <a:pt x="1217545" y="49154"/>
                  <a:pt x="1327333" y="0"/>
                  <a:pt x="144860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58066" tIns="29033" rIns="58066" bIns="29033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4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02</a:t>
            </a:r>
          </a:p>
        </p:txBody>
      </p:sp>
      <p:sp>
        <p:nvSpPr>
          <p:cNvPr id="53" name="Rectangle avec coin arrondi et coin rogné 52"/>
          <p:cNvSpPr/>
          <p:nvPr/>
        </p:nvSpPr>
        <p:spPr>
          <a:xfrm>
            <a:off x="3808413" y="1830388"/>
            <a:ext cx="1857375" cy="320675"/>
          </a:xfrm>
          <a:prstGeom prst="snipRoundRect">
            <a:avLst>
              <a:gd name="adj1" fmla="val 50000"/>
              <a:gd name="adj2" fmla="val 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58066" tIns="29033" rIns="58066" bIns="29033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24" b="1" dirty="0">
                <a:solidFill>
                  <a:srgbClr val="FFFFFF"/>
                </a:solidFill>
                <a:latin typeface="Tahoma-Bold"/>
              </a:rPr>
              <a:t>28 au 30 juillet</a:t>
            </a:r>
            <a:endParaRPr lang="fr-FR" sz="1404" dirty="0">
              <a:solidFill>
                <a:prstClr val="black"/>
              </a:solidFill>
            </a:endParaRPr>
          </a:p>
        </p:txBody>
      </p:sp>
      <p:sp>
        <p:nvSpPr>
          <p:cNvPr id="54" name="Forme libre 53"/>
          <p:cNvSpPr/>
          <p:nvPr/>
        </p:nvSpPr>
        <p:spPr>
          <a:xfrm>
            <a:off x="2515723" y="3510350"/>
            <a:ext cx="3154363" cy="612000"/>
          </a:xfrm>
          <a:custGeom>
            <a:avLst/>
            <a:gdLst>
              <a:gd name="connsiteX0" fmla="*/ 0 w 3864357"/>
              <a:gd name="connsiteY0" fmla="*/ 414912 h 829826"/>
              <a:gd name="connsiteX1" fmla="*/ 0 w 3864357"/>
              <a:gd name="connsiteY1" fmla="*/ 414913 h 829826"/>
              <a:gd name="connsiteX2" fmla="*/ 0 w 3864357"/>
              <a:gd name="connsiteY2" fmla="*/ 414913 h 829826"/>
              <a:gd name="connsiteX3" fmla="*/ 414913 w 3864357"/>
              <a:gd name="connsiteY3" fmla="*/ 0 h 829826"/>
              <a:gd name="connsiteX4" fmla="*/ 3864357 w 3864357"/>
              <a:gd name="connsiteY4" fmla="*/ 0 h 829826"/>
              <a:gd name="connsiteX5" fmla="*/ 3864357 w 3864357"/>
              <a:gd name="connsiteY5" fmla="*/ 829826 h 829826"/>
              <a:gd name="connsiteX6" fmla="*/ 414913 w 3864357"/>
              <a:gd name="connsiteY6" fmla="*/ 829825 h 829826"/>
              <a:gd name="connsiteX7" fmla="*/ 32606 w 3864357"/>
              <a:gd name="connsiteY7" fmla="*/ 576415 h 829826"/>
              <a:gd name="connsiteX8" fmla="*/ 0 w 3864357"/>
              <a:gd name="connsiteY8" fmla="*/ 414913 h 829826"/>
              <a:gd name="connsiteX9" fmla="*/ 32606 w 3864357"/>
              <a:gd name="connsiteY9" fmla="*/ 253410 h 829826"/>
              <a:gd name="connsiteX10" fmla="*/ 414913 w 3864357"/>
              <a:gd name="connsiteY10" fmla="*/ 0 h 82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64357" h="829826">
                <a:moveTo>
                  <a:pt x="0" y="414912"/>
                </a:moveTo>
                <a:lnTo>
                  <a:pt x="0" y="414913"/>
                </a:lnTo>
                <a:lnTo>
                  <a:pt x="0" y="414913"/>
                </a:lnTo>
                <a:close/>
                <a:moveTo>
                  <a:pt x="414913" y="0"/>
                </a:moveTo>
                <a:lnTo>
                  <a:pt x="3864357" y="0"/>
                </a:lnTo>
                <a:lnTo>
                  <a:pt x="3864357" y="829826"/>
                </a:lnTo>
                <a:lnTo>
                  <a:pt x="414913" y="829825"/>
                </a:lnTo>
                <a:cubicBezTo>
                  <a:pt x="243051" y="829825"/>
                  <a:pt x="95593" y="725334"/>
                  <a:pt x="32606" y="576415"/>
                </a:cubicBezTo>
                <a:lnTo>
                  <a:pt x="0" y="414913"/>
                </a:lnTo>
                <a:lnTo>
                  <a:pt x="32606" y="253410"/>
                </a:lnTo>
                <a:cubicBezTo>
                  <a:pt x="95593" y="104492"/>
                  <a:pt x="243051" y="0"/>
                  <a:pt x="414913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3" tIns="34291" rIns="68583" bIns="34291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24" b="1" dirty="0">
                <a:solidFill>
                  <a:prstClr val="black"/>
                </a:solidFill>
                <a:latin typeface="Tahoma-Bold"/>
              </a:rPr>
              <a:t>         </a:t>
            </a:r>
            <a:r>
              <a:rPr lang="fr-FR" sz="1270" b="1" dirty="0">
                <a:solidFill>
                  <a:prstClr val="black"/>
                </a:solidFill>
                <a:latin typeface="Tahoma-Bold"/>
              </a:rPr>
              <a:t>Proclamation des Résultats</a:t>
            </a:r>
          </a:p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70" b="1" dirty="0">
                <a:solidFill>
                  <a:prstClr val="black"/>
                </a:solidFill>
                <a:latin typeface="Tahoma-Bold"/>
              </a:rPr>
              <a:t>       des affectations</a:t>
            </a:r>
            <a:endParaRPr lang="fr-FR" sz="1270" dirty="0">
              <a:solidFill>
                <a:prstClr val="black"/>
              </a:solidFill>
            </a:endParaRPr>
          </a:p>
        </p:txBody>
      </p:sp>
      <p:sp>
        <p:nvSpPr>
          <p:cNvPr id="41" name="Forme libre 40"/>
          <p:cNvSpPr/>
          <p:nvPr/>
        </p:nvSpPr>
        <p:spPr>
          <a:xfrm>
            <a:off x="1749425" y="3483575"/>
            <a:ext cx="1373188" cy="638175"/>
          </a:xfrm>
          <a:custGeom>
            <a:avLst/>
            <a:gdLst>
              <a:gd name="connsiteX0" fmla="*/ 1448602 w 1887755"/>
              <a:gd name="connsiteY0" fmla="*/ 0 h 878306"/>
              <a:gd name="connsiteX1" fmla="*/ 1887755 w 1887755"/>
              <a:gd name="connsiteY1" fmla="*/ 439153 h 878306"/>
              <a:gd name="connsiteX2" fmla="*/ 1448602 w 1887755"/>
              <a:gd name="connsiteY2" fmla="*/ 878306 h 878306"/>
              <a:gd name="connsiteX3" fmla="*/ 1138074 w 1887755"/>
              <a:gd name="connsiteY3" fmla="*/ 749681 h 878306"/>
              <a:gd name="connsiteX4" fmla="*/ 1105434 w 1887755"/>
              <a:gd name="connsiteY4" fmla="*/ 710121 h 878306"/>
              <a:gd name="connsiteX5" fmla="*/ 0 w 1887755"/>
              <a:gd name="connsiteY5" fmla="*/ 710121 h 878306"/>
              <a:gd name="connsiteX6" fmla="*/ 0 w 1887755"/>
              <a:gd name="connsiteY6" fmla="*/ 192250 h 878306"/>
              <a:gd name="connsiteX7" fmla="*/ 1085578 w 1887755"/>
              <a:gd name="connsiteY7" fmla="*/ 192250 h 878306"/>
              <a:gd name="connsiteX8" fmla="*/ 1138074 w 1887755"/>
              <a:gd name="connsiteY8" fmla="*/ 128625 h 878306"/>
              <a:gd name="connsiteX9" fmla="*/ 1448602 w 1887755"/>
              <a:gd name="connsiteY9" fmla="*/ 0 h 878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87755" h="878306">
                <a:moveTo>
                  <a:pt x="1448602" y="0"/>
                </a:moveTo>
                <a:cubicBezTo>
                  <a:pt x="1691140" y="0"/>
                  <a:pt x="1887755" y="196615"/>
                  <a:pt x="1887755" y="439153"/>
                </a:cubicBezTo>
                <a:cubicBezTo>
                  <a:pt x="1887755" y="681691"/>
                  <a:pt x="1691140" y="878306"/>
                  <a:pt x="1448602" y="878306"/>
                </a:cubicBezTo>
                <a:cubicBezTo>
                  <a:pt x="1327333" y="878306"/>
                  <a:pt x="1217545" y="829152"/>
                  <a:pt x="1138074" y="749681"/>
                </a:cubicBezTo>
                <a:lnTo>
                  <a:pt x="1105434" y="710121"/>
                </a:lnTo>
                <a:lnTo>
                  <a:pt x="0" y="710121"/>
                </a:lnTo>
                <a:lnTo>
                  <a:pt x="0" y="192250"/>
                </a:lnTo>
                <a:lnTo>
                  <a:pt x="1085578" y="192250"/>
                </a:lnTo>
                <a:lnTo>
                  <a:pt x="1138074" y="128625"/>
                </a:lnTo>
                <a:cubicBezTo>
                  <a:pt x="1217545" y="49154"/>
                  <a:pt x="1327333" y="0"/>
                  <a:pt x="144860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58066" tIns="29033" rIns="58066" bIns="29033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4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03</a:t>
            </a:r>
          </a:p>
        </p:txBody>
      </p:sp>
      <p:sp>
        <p:nvSpPr>
          <p:cNvPr id="65" name="Forme libre 64"/>
          <p:cNvSpPr/>
          <p:nvPr/>
        </p:nvSpPr>
        <p:spPr>
          <a:xfrm>
            <a:off x="7259638" y="690507"/>
            <a:ext cx="3154362" cy="612000"/>
          </a:xfrm>
          <a:custGeom>
            <a:avLst/>
            <a:gdLst>
              <a:gd name="connsiteX0" fmla="*/ 0 w 3864357"/>
              <a:gd name="connsiteY0" fmla="*/ 414912 h 829826"/>
              <a:gd name="connsiteX1" fmla="*/ 0 w 3864357"/>
              <a:gd name="connsiteY1" fmla="*/ 414913 h 829826"/>
              <a:gd name="connsiteX2" fmla="*/ 0 w 3864357"/>
              <a:gd name="connsiteY2" fmla="*/ 414913 h 829826"/>
              <a:gd name="connsiteX3" fmla="*/ 414913 w 3864357"/>
              <a:gd name="connsiteY3" fmla="*/ 0 h 829826"/>
              <a:gd name="connsiteX4" fmla="*/ 3864357 w 3864357"/>
              <a:gd name="connsiteY4" fmla="*/ 0 h 829826"/>
              <a:gd name="connsiteX5" fmla="*/ 3864357 w 3864357"/>
              <a:gd name="connsiteY5" fmla="*/ 829826 h 829826"/>
              <a:gd name="connsiteX6" fmla="*/ 414913 w 3864357"/>
              <a:gd name="connsiteY6" fmla="*/ 829825 h 829826"/>
              <a:gd name="connsiteX7" fmla="*/ 32606 w 3864357"/>
              <a:gd name="connsiteY7" fmla="*/ 576415 h 829826"/>
              <a:gd name="connsiteX8" fmla="*/ 0 w 3864357"/>
              <a:gd name="connsiteY8" fmla="*/ 414913 h 829826"/>
              <a:gd name="connsiteX9" fmla="*/ 32606 w 3864357"/>
              <a:gd name="connsiteY9" fmla="*/ 253410 h 829826"/>
              <a:gd name="connsiteX10" fmla="*/ 414913 w 3864357"/>
              <a:gd name="connsiteY10" fmla="*/ 0 h 82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64357" h="829826">
                <a:moveTo>
                  <a:pt x="0" y="414912"/>
                </a:moveTo>
                <a:lnTo>
                  <a:pt x="0" y="414913"/>
                </a:lnTo>
                <a:lnTo>
                  <a:pt x="0" y="414913"/>
                </a:lnTo>
                <a:close/>
                <a:moveTo>
                  <a:pt x="414913" y="0"/>
                </a:moveTo>
                <a:lnTo>
                  <a:pt x="3864357" y="0"/>
                </a:lnTo>
                <a:lnTo>
                  <a:pt x="3864357" y="829826"/>
                </a:lnTo>
                <a:lnTo>
                  <a:pt x="414913" y="829825"/>
                </a:lnTo>
                <a:cubicBezTo>
                  <a:pt x="243051" y="829825"/>
                  <a:pt x="95593" y="725334"/>
                  <a:pt x="32606" y="576415"/>
                </a:cubicBezTo>
                <a:lnTo>
                  <a:pt x="0" y="414913"/>
                </a:lnTo>
                <a:lnTo>
                  <a:pt x="32606" y="253410"/>
                </a:lnTo>
                <a:cubicBezTo>
                  <a:pt x="95593" y="104492"/>
                  <a:pt x="243051" y="0"/>
                  <a:pt x="414913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3" tIns="34291" rIns="68583" bIns="34291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397" b="1" dirty="0">
                <a:solidFill>
                  <a:prstClr val="black"/>
                </a:solidFill>
                <a:latin typeface="Tahoma-Bold"/>
              </a:rPr>
              <a:t>Entretiens pour les</a:t>
            </a:r>
          </a:p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397" b="1" dirty="0">
                <a:solidFill>
                  <a:prstClr val="black"/>
                </a:solidFill>
                <a:latin typeface="Tahoma-Bold"/>
              </a:rPr>
              <a:t>         bacheliers affectés aux ENS</a:t>
            </a:r>
            <a:endParaRPr lang="fr-FR" sz="1397" dirty="0">
              <a:solidFill>
                <a:prstClr val="black"/>
              </a:solidFill>
            </a:endParaRPr>
          </a:p>
        </p:txBody>
      </p:sp>
      <p:sp>
        <p:nvSpPr>
          <p:cNvPr id="60" name="Forme libre 59"/>
          <p:cNvSpPr/>
          <p:nvPr/>
        </p:nvSpPr>
        <p:spPr>
          <a:xfrm>
            <a:off x="6430082" y="697706"/>
            <a:ext cx="1374775" cy="639763"/>
          </a:xfrm>
          <a:custGeom>
            <a:avLst/>
            <a:gdLst>
              <a:gd name="connsiteX0" fmla="*/ 1448602 w 1887755"/>
              <a:gd name="connsiteY0" fmla="*/ 0 h 878306"/>
              <a:gd name="connsiteX1" fmla="*/ 1887755 w 1887755"/>
              <a:gd name="connsiteY1" fmla="*/ 439153 h 878306"/>
              <a:gd name="connsiteX2" fmla="*/ 1448602 w 1887755"/>
              <a:gd name="connsiteY2" fmla="*/ 878306 h 878306"/>
              <a:gd name="connsiteX3" fmla="*/ 1138074 w 1887755"/>
              <a:gd name="connsiteY3" fmla="*/ 749681 h 878306"/>
              <a:gd name="connsiteX4" fmla="*/ 1105434 w 1887755"/>
              <a:gd name="connsiteY4" fmla="*/ 710121 h 878306"/>
              <a:gd name="connsiteX5" fmla="*/ 0 w 1887755"/>
              <a:gd name="connsiteY5" fmla="*/ 710121 h 878306"/>
              <a:gd name="connsiteX6" fmla="*/ 0 w 1887755"/>
              <a:gd name="connsiteY6" fmla="*/ 192250 h 878306"/>
              <a:gd name="connsiteX7" fmla="*/ 1085578 w 1887755"/>
              <a:gd name="connsiteY7" fmla="*/ 192250 h 878306"/>
              <a:gd name="connsiteX8" fmla="*/ 1138074 w 1887755"/>
              <a:gd name="connsiteY8" fmla="*/ 128625 h 878306"/>
              <a:gd name="connsiteX9" fmla="*/ 1448602 w 1887755"/>
              <a:gd name="connsiteY9" fmla="*/ 0 h 878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87755" h="878306">
                <a:moveTo>
                  <a:pt x="1448602" y="0"/>
                </a:moveTo>
                <a:cubicBezTo>
                  <a:pt x="1691140" y="0"/>
                  <a:pt x="1887755" y="196615"/>
                  <a:pt x="1887755" y="439153"/>
                </a:cubicBezTo>
                <a:cubicBezTo>
                  <a:pt x="1887755" y="681691"/>
                  <a:pt x="1691140" y="878306"/>
                  <a:pt x="1448602" y="878306"/>
                </a:cubicBezTo>
                <a:cubicBezTo>
                  <a:pt x="1327333" y="878306"/>
                  <a:pt x="1217545" y="829152"/>
                  <a:pt x="1138074" y="749681"/>
                </a:cubicBezTo>
                <a:lnTo>
                  <a:pt x="1105434" y="710121"/>
                </a:lnTo>
                <a:lnTo>
                  <a:pt x="0" y="710121"/>
                </a:lnTo>
                <a:lnTo>
                  <a:pt x="0" y="192250"/>
                </a:lnTo>
                <a:lnTo>
                  <a:pt x="1085578" y="192250"/>
                </a:lnTo>
                <a:lnTo>
                  <a:pt x="1138074" y="128625"/>
                </a:lnTo>
                <a:cubicBezTo>
                  <a:pt x="1217545" y="49154"/>
                  <a:pt x="1327333" y="0"/>
                  <a:pt x="1448602" y="0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58066" tIns="29033" rIns="58066" bIns="29033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4" dirty="0">
                <a:solidFill>
                  <a:prstClr val="white"/>
                </a:solidFill>
              </a:rPr>
              <a:t>                  </a:t>
            </a:r>
            <a:r>
              <a:rPr lang="fr-FR" sz="254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61" name="Forme libre 60"/>
          <p:cNvSpPr/>
          <p:nvPr/>
        </p:nvSpPr>
        <p:spPr>
          <a:xfrm>
            <a:off x="6452975" y="1720328"/>
            <a:ext cx="1374775" cy="639762"/>
          </a:xfrm>
          <a:custGeom>
            <a:avLst/>
            <a:gdLst>
              <a:gd name="connsiteX0" fmla="*/ 1448602 w 1887755"/>
              <a:gd name="connsiteY0" fmla="*/ 0 h 878306"/>
              <a:gd name="connsiteX1" fmla="*/ 1887755 w 1887755"/>
              <a:gd name="connsiteY1" fmla="*/ 439153 h 878306"/>
              <a:gd name="connsiteX2" fmla="*/ 1448602 w 1887755"/>
              <a:gd name="connsiteY2" fmla="*/ 878306 h 878306"/>
              <a:gd name="connsiteX3" fmla="*/ 1138074 w 1887755"/>
              <a:gd name="connsiteY3" fmla="*/ 749681 h 878306"/>
              <a:gd name="connsiteX4" fmla="*/ 1105434 w 1887755"/>
              <a:gd name="connsiteY4" fmla="*/ 710121 h 878306"/>
              <a:gd name="connsiteX5" fmla="*/ 0 w 1887755"/>
              <a:gd name="connsiteY5" fmla="*/ 710121 h 878306"/>
              <a:gd name="connsiteX6" fmla="*/ 0 w 1887755"/>
              <a:gd name="connsiteY6" fmla="*/ 192250 h 878306"/>
              <a:gd name="connsiteX7" fmla="*/ 1085578 w 1887755"/>
              <a:gd name="connsiteY7" fmla="*/ 192250 h 878306"/>
              <a:gd name="connsiteX8" fmla="*/ 1138074 w 1887755"/>
              <a:gd name="connsiteY8" fmla="*/ 128625 h 878306"/>
              <a:gd name="connsiteX9" fmla="*/ 1448602 w 1887755"/>
              <a:gd name="connsiteY9" fmla="*/ 0 h 878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87755" h="878306">
                <a:moveTo>
                  <a:pt x="1448602" y="0"/>
                </a:moveTo>
                <a:cubicBezTo>
                  <a:pt x="1691140" y="0"/>
                  <a:pt x="1887755" y="196615"/>
                  <a:pt x="1887755" y="439153"/>
                </a:cubicBezTo>
                <a:cubicBezTo>
                  <a:pt x="1887755" y="681691"/>
                  <a:pt x="1691140" y="878306"/>
                  <a:pt x="1448602" y="878306"/>
                </a:cubicBezTo>
                <a:cubicBezTo>
                  <a:pt x="1327333" y="878306"/>
                  <a:pt x="1217545" y="829152"/>
                  <a:pt x="1138074" y="749681"/>
                </a:cubicBezTo>
                <a:lnTo>
                  <a:pt x="1105434" y="710121"/>
                </a:lnTo>
                <a:lnTo>
                  <a:pt x="0" y="710121"/>
                </a:lnTo>
                <a:lnTo>
                  <a:pt x="0" y="192250"/>
                </a:lnTo>
                <a:lnTo>
                  <a:pt x="1085578" y="192250"/>
                </a:lnTo>
                <a:lnTo>
                  <a:pt x="1138074" y="128625"/>
                </a:lnTo>
                <a:cubicBezTo>
                  <a:pt x="1217545" y="49154"/>
                  <a:pt x="1327333" y="0"/>
                  <a:pt x="1448602" y="0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58066" tIns="29033" rIns="58066" bIns="29033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4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06</a:t>
            </a:r>
          </a:p>
        </p:txBody>
      </p:sp>
      <p:sp>
        <p:nvSpPr>
          <p:cNvPr id="62" name="Forme libre 61"/>
          <p:cNvSpPr/>
          <p:nvPr/>
        </p:nvSpPr>
        <p:spPr>
          <a:xfrm>
            <a:off x="6430287" y="2806831"/>
            <a:ext cx="1374775" cy="638175"/>
          </a:xfrm>
          <a:custGeom>
            <a:avLst/>
            <a:gdLst>
              <a:gd name="connsiteX0" fmla="*/ 1448602 w 1887755"/>
              <a:gd name="connsiteY0" fmla="*/ 0 h 878306"/>
              <a:gd name="connsiteX1" fmla="*/ 1887755 w 1887755"/>
              <a:gd name="connsiteY1" fmla="*/ 439153 h 878306"/>
              <a:gd name="connsiteX2" fmla="*/ 1448602 w 1887755"/>
              <a:gd name="connsiteY2" fmla="*/ 878306 h 878306"/>
              <a:gd name="connsiteX3" fmla="*/ 1138074 w 1887755"/>
              <a:gd name="connsiteY3" fmla="*/ 749681 h 878306"/>
              <a:gd name="connsiteX4" fmla="*/ 1105434 w 1887755"/>
              <a:gd name="connsiteY4" fmla="*/ 710121 h 878306"/>
              <a:gd name="connsiteX5" fmla="*/ 0 w 1887755"/>
              <a:gd name="connsiteY5" fmla="*/ 710121 h 878306"/>
              <a:gd name="connsiteX6" fmla="*/ 0 w 1887755"/>
              <a:gd name="connsiteY6" fmla="*/ 192250 h 878306"/>
              <a:gd name="connsiteX7" fmla="*/ 1085578 w 1887755"/>
              <a:gd name="connsiteY7" fmla="*/ 192250 h 878306"/>
              <a:gd name="connsiteX8" fmla="*/ 1138074 w 1887755"/>
              <a:gd name="connsiteY8" fmla="*/ 128625 h 878306"/>
              <a:gd name="connsiteX9" fmla="*/ 1448602 w 1887755"/>
              <a:gd name="connsiteY9" fmla="*/ 0 h 878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87755" h="878306">
                <a:moveTo>
                  <a:pt x="1448602" y="0"/>
                </a:moveTo>
                <a:cubicBezTo>
                  <a:pt x="1691140" y="0"/>
                  <a:pt x="1887755" y="196615"/>
                  <a:pt x="1887755" y="439153"/>
                </a:cubicBezTo>
                <a:cubicBezTo>
                  <a:pt x="1887755" y="681691"/>
                  <a:pt x="1691140" y="878306"/>
                  <a:pt x="1448602" y="878306"/>
                </a:cubicBezTo>
                <a:cubicBezTo>
                  <a:pt x="1327333" y="878306"/>
                  <a:pt x="1217545" y="829152"/>
                  <a:pt x="1138074" y="749681"/>
                </a:cubicBezTo>
                <a:lnTo>
                  <a:pt x="1105434" y="710121"/>
                </a:lnTo>
                <a:lnTo>
                  <a:pt x="0" y="710121"/>
                </a:lnTo>
                <a:lnTo>
                  <a:pt x="0" y="192250"/>
                </a:lnTo>
                <a:lnTo>
                  <a:pt x="1085578" y="192250"/>
                </a:lnTo>
                <a:lnTo>
                  <a:pt x="1138074" y="128625"/>
                </a:lnTo>
                <a:cubicBezTo>
                  <a:pt x="1217545" y="49154"/>
                  <a:pt x="1327333" y="0"/>
                  <a:pt x="1448602" y="0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58066" tIns="29033" rIns="58066" bIns="29033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4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07</a:t>
            </a:r>
          </a:p>
        </p:txBody>
      </p:sp>
      <p:sp>
        <p:nvSpPr>
          <p:cNvPr id="63" name="Forme libre 62"/>
          <p:cNvSpPr/>
          <p:nvPr/>
        </p:nvSpPr>
        <p:spPr>
          <a:xfrm>
            <a:off x="6452975" y="3877697"/>
            <a:ext cx="1374775" cy="639763"/>
          </a:xfrm>
          <a:custGeom>
            <a:avLst/>
            <a:gdLst>
              <a:gd name="connsiteX0" fmla="*/ 1448602 w 1887755"/>
              <a:gd name="connsiteY0" fmla="*/ 0 h 878306"/>
              <a:gd name="connsiteX1" fmla="*/ 1887755 w 1887755"/>
              <a:gd name="connsiteY1" fmla="*/ 439153 h 878306"/>
              <a:gd name="connsiteX2" fmla="*/ 1448602 w 1887755"/>
              <a:gd name="connsiteY2" fmla="*/ 878306 h 878306"/>
              <a:gd name="connsiteX3" fmla="*/ 1138074 w 1887755"/>
              <a:gd name="connsiteY3" fmla="*/ 749681 h 878306"/>
              <a:gd name="connsiteX4" fmla="*/ 1105434 w 1887755"/>
              <a:gd name="connsiteY4" fmla="*/ 710121 h 878306"/>
              <a:gd name="connsiteX5" fmla="*/ 0 w 1887755"/>
              <a:gd name="connsiteY5" fmla="*/ 710121 h 878306"/>
              <a:gd name="connsiteX6" fmla="*/ 0 w 1887755"/>
              <a:gd name="connsiteY6" fmla="*/ 192250 h 878306"/>
              <a:gd name="connsiteX7" fmla="*/ 1085578 w 1887755"/>
              <a:gd name="connsiteY7" fmla="*/ 192250 h 878306"/>
              <a:gd name="connsiteX8" fmla="*/ 1138074 w 1887755"/>
              <a:gd name="connsiteY8" fmla="*/ 128625 h 878306"/>
              <a:gd name="connsiteX9" fmla="*/ 1448602 w 1887755"/>
              <a:gd name="connsiteY9" fmla="*/ 0 h 878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87755" h="878306">
                <a:moveTo>
                  <a:pt x="1448602" y="0"/>
                </a:moveTo>
                <a:cubicBezTo>
                  <a:pt x="1691140" y="0"/>
                  <a:pt x="1887755" y="196615"/>
                  <a:pt x="1887755" y="439153"/>
                </a:cubicBezTo>
                <a:cubicBezTo>
                  <a:pt x="1887755" y="681691"/>
                  <a:pt x="1691140" y="878306"/>
                  <a:pt x="1448602" y="878306"/>
                </a:cubicBezTo>
                <a:cubicBezTo>
                  <a:pt x="1327333" y="878306"/>
                  <a:pt x="1217545" y="829152"/>
                  <a:pt x="1138074" y="749681"/>
                </a:cubicBezTo>
                <a:lnTo>
                  <a:pt x="1105434" y="710121"/>
                </a:lnTo>
                <a:lnTo>
                  <a:pt x="0" y="710121"/>
                </a:lnTo>
                <a:lnTo>
                  <a:pt x="0" y="192250"/>
                </a:lnTo>
                <a:lnTo>
                  <a:pt x="1085578" y="192250"/>
                </a:lnTo>
                <a:lnTo>
                  <a:pt x="1138074" y="128625"/>
                </a:lnTo>
                <a:cubicBezTo>
                  <a:pt x="1217545" y="49154"/>
                  <a:pt x="1327333" y="0"/>
                  <a:pt x="1448602" y="0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58066" tIns="29033" rIns="58066" bIns="29033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4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08</a:t>
            </a:r>
          </a:p>
        </p:txBody>
      </p:sp>
      <p:sp>
        <p:nvSpPr>
          <p:cNvPr id="71" name="Rectangle avec coin arrondi et coin rogné 70"/>
          <p:cNvSpPr/>
          <p:nvPr/>
        </p:nvSpPr>
        <p:spPr>
          <a:xfrm>
            <a:off x="8552544" y="1403979"/>
            <a:ext cx="1857375" cy="319088"/>
          </a:xfrm>
          <a:prstGeom prst="snipRoundRect">
            <a:avLst>
              <a:gd name="adj1" fmla="val 50000"/>
              <a:gd name="adj2" fmla="val 0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58066" tIns="29033" rIns="58066" bIns="29033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24" b="1" dirty="0">
                <a:solidFill>
                  <a:srgbClr val="FFFFFF"/>
                </a:solidFill>
                <a:latin typeface="Tahoma-Bold"/>
              </a:rPr>
              <a:t>07 au 09 août</a:t>
            </a:r>
          </a:p>
        </p:txBody>
      </p:sp>
      <p:sp>
        <p:nvSpPr>
          <p:cNvPr id="72" name="Rectangle avec coin arrondi et coin rogné 71"/>
          <p:cNvSpPr/>
          <p:nvPr/>
        </p:nvSpPr>
        <p:spPr>
          <a:xfrm>
            <a:off x="8559800" y="2447926"/>
            <a:ext cx="1857375" cy="320675"/>
          </a:xfrm>
          <a:prstGeom prst="snipRoundRect">
            <a:avLst>
              <a:gd name="adj1" fmla="val 50000"/>
              <a:gd name="adj2" fmla="val 0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58066" tIns="29033" rIns="58066" bIns="29033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24" b="1" dirty="0">
                <a:solidFill>
                  <a:srgbClr val="FFFFFF"/>
                </a:solidFill>
                <a:latin typeface="Tahoma-Bold"/>
              </a:rPr>
              <a:t>12 août</a:t>
            </a:r>
          </a:p>
        </p:txBody>
      </p:sp>
      <p:sp>
        <p:nvSpPr>
          <p:cNvPr id="73" name="Rectangle avec coin arrondi et coin rogné 72"/>
          <p:cNvSpPr/>
          <p:nvPr/>
        </p:nvSpPr>
        <p:spPr>
          <a:xfrm>
            <a:off x="8585894" y="3550920"/>
            <a:ext cx="1857375" cy="320675"/>
          </a:xfrm>
          <a:prstGeom prst="snipRoundRect">
            <a:avLst>
              <a:gd name="adj1" fmla="val 50000"/>
              <a:gd name="adj2" fmla="val 0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58066" tIns="29033" rIns="58066" bIns="29033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24" b="1" dirty="0">
                <a:solidFill>
                  <a:srgbClr val="FFFFFF"/>
                </a:solidFill>
                <a:latin typeface="Tahoma-Bold"/>
              </a:rPr>
              <a:t>14 au 15 août</a:t>
            </a:r>
          </a:p>
        </p:txBody>
      </p:sp>
      <p:sp>
        <p:nvSpPr>
          <p:cNvPr id="58" name="Rectangle à coins arrondis 57"/>
          <p:cNvSpPr/>
          <p:nvPr/>
        </p:nvSpPr>
        <p:spPr>
          <a:xfrm>
            <a:off x="6254638" y="527671"/>
            <a:ext cx="571050" cy="4231654"/>
          </a:xfrm>
          <a:prstGeom prst="roundRect">
            <a:avLst>
              <a:gd name="adj" fmla="val 5000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lIns="68583" tIns="34291" rIns="68583" bIns="34291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286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Période 03</a:t>
            </a:r>
          </a:p>
        </p:txBody>
      </p:sp>
      <p:sp>
        <p:nvSpPr>
          <p:cNvPr id="77" name="Forme libre 76"/>
          <p:cNvSpPr/>
          <p:nvPr/>
        </p:nvSpPr>
        <p:spPr>
          <a:xfrm rot="5400000">
            <a:off x="1415536" y="5510690"/>
            <a:ext cx="1311637" cy="639278"/>
          </a:xfrm>
          <a:custGeom>
            <a:avLst/>
            <a:gdLst>
              <a:gd name="connsiteX0" fmla="*/ 1448602 w 1887755"/>
              <a:gd name="connsiteY0" fmla="*/ 0 h 878306"/>
              <a:gd name="connsiteX1" fmla="*/ 1887755 w 1887755"/>
              <a:gd name="connsiteY1" fmla="*/ 439153 h 878306"/>
              <a:gd name="connsiteX2" fmla="*/ 1448602 w 1887755"/>
              <a:gd name="connsiteY2" fmla="*/ 878306 h 878306"/>
              <a:gd name="connsiteX3" fmla="*/ 1138074 w 1887755"/>
              <a:gd name="connsiteY3" fmla="*/ 749681 h 878306"/>
              <a:gd name="connsiteX4" fmla="*/ 1105434 w 1887755"/>
              <a:gd name="connsiteY4" fmla="*/ 710121 h 878306"/>
              <a:gd name="connsiteX5" fmla="*/ 0 w 1887755"/>
              <a:gd name="connsiteY5" fmla="*/ 710121 h 878306"/>
              <a:gd name="connsiteX6" fmla="*/ 0 w 1887755"/>
              <a:gd name="connsiteY6" fmla="*/ 192250 h 878306"/>
              <a:gd name="connsiteX7" fmla="*/ 1085578 w 1887755"/>
              <a:gd name="connsiteY7" fmla="*/ 192250 h 878306"/>
              <a:gd name="connsiteX8" fmla="*/ 1138074 w 1887755"/>
              <a:gd name="connsiteY8" fmla="*/ 128625 h 878306"/>
              <a:gd name="connsiteX9" fmla="*/ 1448602 w 1887755"/>
              <a:gd name="connsiteY9" fmla="*/ 0 h 878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87755" h="878306">
                <a:moveTo>
                  <a:pt x="1448602" y="0"/>
                </a:moveTo>
                <a:cubicBezTo>
                  <a:pt x="1691140" y="0"/>
                  <a:pt x="1887755" y="196615"/>
                  <a:pt x="1887755" y="439153"/>
                </a:cubicBezTo>
                <a:cubicBezTo>
                  <a:pt x="1887755" y="681691"/>
                  <a:pt x="1691140" y="878306"/>
                  <a:pt x="1448602" y="878306"/>
                </a:cubicBezTo>
                <a:cubicBezTo>
                  <a:pt x="1327333" y="878306"/>
                  <a:pt x="1217545" y="829152"/>
                  <a:pt x="1138074" y="749681"/>
                </a:cubicBezTo>
                <a:lnTo>
                  <a:pt x="1105434" y="710121"/>
                </a:lnTo>
                <a:lnTo>
                  <a:pt x="0" y="710121"/>
                </a:lnTo>
                <a:lnTo>
                  <a:pt x="0" y="192250"/>
                </a:lnTo>
                <a:lnTo>
                  <a:pt x="1085578" y="192250"/>
                </a:lnTo>
                <a:lnTo>
                  <a:pt x="1138074" y="128625"/>
                </a:lnTo>
                <a:cubicBezTo>
                  <a:pt x="1217545" y="49154"/>
                  <a:pt x="1327333" y="0"/>
                  <a:pt x="1448602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lIns="58066" tIns="29033" rIns="58066" bIns="29033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254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254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4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78" name="Rectangle 77"/>
          <p:cNvSpPr/>
          <p:nvPr/>
        </p:nvSpPr>
        <p:spPr>
          <a:xfrm>
            <a:off x="1874838" y="4820285"/>
            <a:ext cx="3784600" cy="3651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066" tIns="29033" rIns="58066" bIns="29033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286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Période 02</a:t>
            </a:r>
          </a:p>
        </p:txBody>
      </p:sp>
      <p:sp>
        <p:nvSpPr>
          <p:cNvPr id="79" name="Rectangle avec coin arrondi et coin rogné 78"/>
          <p:cNvSpPr/>
          <p:nvPr/>
        </p:nvSpPr>
        <p:spPr>
          <a:xfrm>
            <a:off x="3803650" y="5575935"/>
            <a:ext cx="1857375" cy="320675"/>
          </a:xfrm>
          <a:prstGeom prst="snipRoundRect">
            <a:avLst>
              <a:gd name="adj1" fmla="val 50000"/>
              <a:gd name="adj2" fmla="val 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58066" tIns="29033" rIns="58066" bIns="29033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300" b="1" dirty="0">
                <a:solidFill>
                  <a:srgbClr val="FFFFFF"/>
                </a:solidFill>
                <a:latin typeface="Tahoma-Bold"/>
              </a:rPr>
              <a:t>10 au 15 août</a:t>
            </a:r>
            <a:endParaRPr lang="fr-FR" sz="1300" dirty="0">
              <a:solidFill>
                <a:prstClr val="black"/>
              </a:solidFill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3149600" y="-32945"/>
            <a:ext cx="7696200" cy="482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4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PROCÉDURE D’INSCRIPTION BAC 2024</a:t>
            </a:r>
          </a:p>
        </p:txBody>
      </p: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429282B2-92DE-9B88-0CC3-4DDA412AE39B}"/>
              </a:ext>
            </a:extLst>
          </p:cNvPr>
          <p:cNvGrpSpPr/>
          <p:nvPr/>
        </p:nvGrpSpPr>
        <p:grpSpPr>
          <a:xfrm>
            <a:off x="1748731" y="644169"/>
            <a:ext cx="571050" cy="3857514"/>
            <a:chOff x="1748731" y="644169"/>
            <a:chExt cx="571050" cy="3857514"/>
          </a:xfrm>
        </p:grpSpPr>
        <p:sp>
          <p:nvSpPr>
            <p:cNvPr id="5" name="Rectangle à coins arrondis 4"/>
            <p:cNvSpPr/>
            <p:nvPr/>
          </p:nvSpPr>
          <p:spPr>
            <a:xfrm>
              <a:off x="1748731" y="644169"/>
              <a:ext cx="571050" cy="3857514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270" lIns="68583" tIns="34291" rIns="68583" bIns="34291" anchor="ctr"/>
            <a:lstStyle/>
            <a:p>
              <a:pPr algn="ctr" defTabSz="71320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286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10E4DF35-75FF-08E3-7B59-50460D25BD25}"/>
                </a:ext>
              </a:extLst>
            </p:cNvPr>
            <p:cNvSpPr txBox="1"/>
            <p:nvPr/>
          </p:nvSpPr>
          <p:spPr>
            <a:xfrm rot="16200000">
              <a:off x="1079698" y="2336595"/>
              <a:ext cx="195764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200" b="1" dirty="0">
                  <a:solidFill>
                    <a:prstClr val="black"/>
                  </a:solidFill>
                  <a:latin typeface="Tahoma-Bold"/>
                </a:rPr>
                <a:t>Période 01</a:t>
              </a:r>
            </a:p>
          </p:txBody>
        </p:sp>
      </p:grpSp>
      <p:sp>
        <p:nvSpPr>
          <p:cNvPr id="23" name="Forme libre 74">
            <a:extLst>
              <a:ext uri="{FF2B5EF4-FFF2-40B4-BE49-F238E27FC236}">
                <a16:creationId xmlns:a16="http://schemas.microsoft.com/office/drawing/2014/main" id="{F874E45F-0086-3E44-8277-217B120ADF22}"/>
              </a:ext>
            </a:extLst>
          </p:cNvPr>
          <p:cNvSpPr/>
          <p:nvPr/>
        </p:nvSpPr>
        <p:spPr>
          <a:xfrm>
            <a:off x="6494462" y="5912177"/>
            <a:ext cx="3922713" cy="603250"/>
          </a:xfrm>
          <a:custGeom>
            <a:avLst/>
            <a:gdLst>
              <a:gd name="connsiteX0" fmla="*/ 0 w 3864357"/>
              <a:gd name="connsiteY0" fmla="*/ 414912 h 829826"/>
              <a:gd name="connsiteX1" fmla="*/ 0 w 3864357"/>
              <a:gd name="connsiteY1" fmla="*/ 414913 h 829826"/>
              <a:gd name="connsiteX2" fmla="*/ 0 w 3864357"/>
              <a:gd name="connsiteY2" fmla="*/ 414913 h 829826"/>
              <a:gd name="connsiteX3" fmla="*/ 414913 w 3864357"/>
              <a:gd name="connsiteY3" fmla="*/ 0 h 829826"/>
              <a:gd name="connsiteX4" fmla="*/ 3864357 w 3864357"/>
              <a:gd name="connsiteY4" fmla="*/ 0 h 829826"/>
              <a:gd name="connsiteX5" fmla="*/ 3864357 w 3864357"/>
              <a:gd name="connsiteY5" fmla="*/ 829826 h 829826"/>
              <a:gd name="connsiteX6" fmla="*/ 414913 w 3864357"/>
              <a:gd name="connsiteY6" fmla="*/ 829825 h 829826"/>
              <a:gd name="connsiteX7" fmla="*/ 32606 w 3864357"/>
              <a:gd name="connsiteY7" fmla="*/ 576415 h 829826"/>
              <a:gd name="connsiteX8" fmla="*/ 0 w 3864357"/>
              <a:gd name="connsiteY8" fmla="*/ 414913 h 829826"/>
              <a:gd name="connsiteX9" fmla="*/ 32606 w 3864357"/>
              <a:gd name="connsiteY9" fmla="*/ 253410 h 829826"/>
              <a:gd name="connsiteX10" fmla="*/ 414913 w 3864357"/>
              <a:gd name="connsiteY10" fmla="*/ 0 h 82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64357" h="829826">
                <a:moveTo>
                  <a:pt x="0" y="414912"/>
                </a:moveTo>
                <a:lnTo>
                  <a:pt x="0" y="414913"/>
                </a:lnTo>
                <a:lnTo>
                  <a:pt x="0" y="414913"/>
                </a:lnTo>
                <a:close/>
                <a:moveTo>
                  <a:pt x="414913" y="0"/>
                </a:moveTo>
                <a:lnTo>
                  <a:pt x="3864357" y="0"/>
                </a:lnTo>
                <a:lnTo>
                  <a:pt x="3864357" y="829826"/>
                </a:lnTo>
                <a:lnTo>
                  <a:pt x="414913" y="829825"/>
                </a:lnTo>
                <a:cubicBezTo>
                  <a:pt x="243051" y="829825"/>
                  <a:pt x="95593" y="725334"/>
                  <a:pt x="32606" y="576415"/>
                </a:cubicBezTo>
                <a:lnTo>
                  <a:pt x="0" y="414913"/>
                </a:lnTo>
                <a:lnTo>
                  <a:pt x="32606" y="253410"/>
                </a:lnTo>
                <a:cubicBezTo>
                  <a:pt x="95593" y="104492"/>
                  <a:pt x="243051" y="0"/>
                  <a:pt x="414913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3" tIns="34291" rIns="68583" bIns="34291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24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    Traitement des cas particuliers </a:t>
            </a:r>
          </a:p>
        </p:txBody>
      </p:sp>
      <p:sp>
        <p:nvSpPr>
          <p:cNvPr id="25" name="Forme libre 76">
            <a:extLst>
              <a:ext uri="{FF2B5EF4-FFF2-40B4-BE49-F238E27FC236}">
                <a16:creationId xmlns:a16="http://schemas.microsoft.com/office/drawing/2014/main" id="{E6239731-1E70-3B47-B97F-5C240E4A7C7B}"/>
              </a:ext>
            </a:extLst>
          </p:cNvPr>
          <p:cNvSpPr/>
          <p:nvPr/>
        </p:nvSpPr>
        <p:spPr>
          <a:xfrm rot="5400000">
            <a:off x="5970780" y="5526257"/>
            <a:ext cx="1311637" cy="639278"/>
          </a:xfrm>
          <a:custGeom>
            <a:avLst/>
            <a:gdLst>
              <a:gd name="connsiteX0" fmla="*/ 1448602 w 1887755"/>
              <a:gd name="connsiteY0" fmla="*/ 0 h 878306"/>
              <a:gd name="connsiteX1" fmla="*/ 1887755 w 1887755"/>
              <a:gd name="connsiteY1" fmla="*/ 439153 h 878306"/>
              <a:gd name="connsiteX2" fmla="*/ 1448602 w 1887755"/>
              <a:gd name="connsiteY2" fmla="*/ 878306 h 878306"/>
              <a:gd name="connsiteX3" fmla="*/ 1138074 w 1887755"/>
              <a:gd name="connsiteY3" fmla="*/ 749681 h 878306"/>
              <a:gd name="connsiteX4" fmla="*/ 1105434 w 1887755"/>
              <a:gd name="connsiteY4" fmla="*/ 710121 h 878306"/>
              <a:gd name="connsiteX5" fmla="*/ 0 w 1887755"/>
              <a:gd name="connsiteY5" fmla="*/ 710121 h 878306"/>
              <a:gd name="connsiteX6" fmla="*/ 0 w 1887755"/>
              <a:gd name="connsiteY6" fmla="*/ 192250 h 878306"/>
              <a:gd name="connsiteX7" fmla="*/ 1085578 w 1887755"/>
              <a:gd name="connsiteY7" fmla="*/ 192250 h 878306"/>
              <a:gd name="connsiteX8" fmla="*/ 1138074 w 1887755"/>
              <a:gd name="connsiteY8" fmla="*/ 128625 h 878306"/>
              <a:gd name="connsiteX9" fmla="*/ 1448602 w 1887755"/>
              <a:gd name="connsiteY9" fmla="*/ 0 h 878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87755" h="878306">
                <a:moveTo>
                  <a:pt x="1448602" y="0"/>
                </a:moveTo>
                <a:cubicBezTo>
                  <a:pt x="1691140" y="0"/>
                  <a:pt x="1887755" y="196615"/>
                  <a:pt x="1887755" y="439153"/>
                </a:cubicBezTo>
                <a:cubicBezTo>
                  <a:pt x="1887755" y="681691"/>
                  <a:pt x="1691140" y="878306"/>
                  <a:pt x="1448602" y="878306"/>
                </a:cubicBezTo>
                <a:cubicBezTo>
                  <a:pt x="1327333" y="878306"/>
                  <a:pt x="1217545" y="829152"/>
                  <a:pt x="1138074" y="749681"/>
                </a:cubicBezTo>
                <a:lnTo>
                  <a:pt x="1105434" y="710121"/>
                </a:lnTo>
                <a:lnTo>
                  <a:pt x="0" y="710121"/>
                </a:lnTo>
                <a:lnTo>
                  <a:pt x="0" y="192250"/>
                </a:lnTo>
                <a:lnTo>
                  <a:pt x="1085578" y="192250"/>
                </a:lnTo>
                <a:lnTo>
                  <a:pt x="1138074" y="128625"/>
                </a:lnTo>
                <a:cubicBezTo>
                  <a:pt x="1217545" y="49154"/>
                  <a:pt x="1327333" y="0"/>
                  <a:pt x="1448602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lIns="58066" tIns="29033" rIns="58066" bIns="29033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254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254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4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3F91616-0E6D-3C21-61FE-BECB24D36C7E}"/>
              </a:ext>
            </a:extLst>
          </p:cNvPr>
          <p:cNvSpPr/>
          <p:nvPr/>
        </p:nvSpPr>
        <p:spPr>
          <a:xfrm>
            <a:off x="6430082" y="4823470"/>
            <a:ext cx="3784600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066" tIns="29033" rIns="58066" bIns="29033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286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Période 04</a:t>
            </a:r>
          </a:p>
        </p:txBody>
      </p:sp>
      <p:sp>
        <p:nvSpPr>
          <p:cNvPr id="27" name="Rectangle avec coin arrondi et coin rogné 78">
            <a:extLst>
              <a:ext uri="{FF2B5EF4-FFF2-40B4-BE49-F238E27FC236}">
                <a16:creationId xmlns:a16="http://schemas.microsoft.com/office/drawing/2014/main" id="{5295879E-992A-6638-542B-3AAB36A9E4FC}"/>
              </a:ext>
            </a:extLst>
          </p:cNvPr>
          <p:cNvSpPr/>
          <p:nvPr/>
        </p:nvSpPr>
        <p:spPr>
          <a:xfrm>
            <a:off x="8559800" y="5591502"/>
            <a:ext cx="1857375" cy="320675"/>
          </a:xfrm>
          <a:prstGeom prst="snipRoundRect">
            <a:avLst>
              <a:gd name="adj1" fmla="val 50000"/>
              <a:gd name="adj2" fmla="val 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58066" tIns="29033" rIns="58066" bIns="29033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300" b="1" dirty="0">
                <a:solidFill>
                  <a:srgbClr val="FFFFFF"/>
                </a:solidFill>
                <a:latin typeface="Tahoma-Bold"/>
              </a:rPr>
              <a:t>05 au 10 août</a:t>
            </a:r>
            <a:endParaRPr lang="fr-FR" sz="1300" dirty="0">
              <a:solidFill>
                <a:prstClr val="black"/>
              </a:solidFill>
            </a:endParaRPr>
          </a:p>
        </p:txBody>
      </p:sp>
      <p:sp>
        <p:nvSpPr>
          <p:cNvPr id="28" name="Rectangle avec coin arrondi et coin rogné 52">
            <a:extLst>
              <a:ext uri="{FF2B5EF4-FFF2-40B4-BE49-F238E27FC236}">
                <a16:creationId xmlns:a16="http://schemas.microsoft.com/office/drawing/2014/main" id="{E91BCFDD-D318-44F8-F8FC-7D7D07D69C87}"/>
              </a:ext>
            </a:extLst>
          </p:cNvPr>
          <p:cNvSpPr/>
          <p:nvPr/>
        </p:nvSpPr>
        <p:spPr>
          <a:xfrm>
            <a:off x="3802063" y="3178175"/>
            <a:ext cx="1857375" cy="320675"/>
          </a:xfrm>
          <a:prstGeom prst="snipRoundRect">
            <a:avLst>
              <a:gd name="adj1" fmla="val 50000"/>
              <a:gd name="adj2" fmla="val 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58066" tIns="29033" rIns="58066" bIns="29033" anchor="ctr"/>
          <a:lstStyle/>
          <a:p>
            <a:pPr algn="ctr" defTabSz="7132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24" b="1" dirty="0">
                <a:solidFill>
                  <a:srgbClr val="FFFFFF"/>
                </a:solidFill>
                <a:latin typeface="Tahoma-Bold"/>
              </a:rPr>
              <a:t>06 août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68" grpId="0" animBg="1"/>
      <p:bldP spid="67" grpId="0" animBg="1"/>
      <p:bldP spid="66" grpId="0" animBg="1"/>
      <p:bldP spid="37" grpId="0" animBg="1"/>
      <p:bldP spid="24" grpId="0" animBg="1"/>
      <p:bldP spid="30" grpId="0" animBg="1"/>
      <p:bldP spid="52" grpId="0" animBg="1"/>
      <p:bldP spid="39" grpId="0" animBg="1"/>
      <p:bldP spid="53" grpId="0" animBg="1"/>
      <p:bldP spid="54" grpId="0" animBg="1"/>
      <p:bldP spid="41" grpId="0" animBg="1"/>
      <p:bldP spid="65" grpId="0" animBg="1"/>
      <p:bldP spid="60" grpId="0" animBg="1"/>
      <p:bldP spid="61" grpId="0" animBg="1"/>
      <p:bldP spid="62" grpId="0" animBg="1"/>
      <p:bldP spid="63" grpId="0" animBg="1"/>
      <p:bldP spid="71" grpId="0" animBg="1"/>
      <p:bldP spid="72" grpId="0" animBg="1"/>
      <p:bldP spid="73" grpId="0" animBg="1"/>
      <p:bldP spid="78" grpId="0" animBg="1"/>
      <p:bldP spid="79" grpId="0" animBg="1"/>
      <p:bldP spid="80" grpId="0"/>
      <p:bldP spid="23" grpId="0" animBg="1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 flipV="1">
            <a:off x="0" y="1885950"/>
            <a:ext cx="45529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>
            <a:stCxn id="8" idx="0"/>
          </p:cNvCxnSpPr>
          <p:nvPr/>
        </p:nvCxnSpPr>
        <p:spPr>
          <a:xfrm flipH="1" flipV="1">
            <a:off x="4545013" y="1885950"/>
            <a:ext cx="7937" cy="3905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stCxn id="8" idx="7"/>
          </p:cNvCxnSpPr>
          <p:nvPr/>
        </p:nvCxnSpPr>
        <p:spPr>
          <a:xfrm flipV="1">
            <a:off x="4768850" y="1658938"/>
            <a:ext cx="857250" cy="70802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5632450" y="130175"/>
            <a:ext cx="5899150" cy="3862388"/>
          </a:xfrm>
          <a:prstGeom prst="roundRect">
            <a:avLst>
              <a:gd name="adj" fmla="val 49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786" dirty="0">
              <a:solidFill>
                <a:prstClr val="black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931094" y="1040546"/>
            <a:ext cx="5580951" cy="2004936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utilisant le numéro et Le code du baccalauréat mentionnés sur le relevé de notes, le bachelier doit accéder au site </a:t>
            </a:r>
            <a:r>
              <a:rPr lang="fr-FR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www.orientation.esi.dz </a:t>
            </a:r>
            <a:r>
              <a:rPr lang="fr-FR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pour remplir une fiche de vœux. Il doit y faire figurer, par ordre de préférence, six (06) choix au minimum  et dix (10) choix au maximum les filières et/ou les domaines de formation dans lesquels il souhaite s’inscrire.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5625527" y="639779"/>
            <a:ext cx="5915369" cy="373720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prstClr val="black"/>
                </a:solidFill>
                <a:latin typeface="Tahoma-Bold"/>
              </a:rPr>
              <a:t>Préinscriptions</a:t>
            </a:r>
            <a:endParaRPr lang="fr-FR" sz="2000" dirty="0">
              <a:solidFill>
                <a:prstClr val="black"/>
              </a:solidFill>
              <a:latin typeface="Trebuchet MS"/>
            </a:endParaRPr>
          </a:p>
        </p:txBody>
      </p:sp>
      <p:cxnSp>
        <p:nvCxnSpPr>
          <p:cNvPr id="54" name="Connecteur droit 53"/>
          <p:cNvCxnSpPr>
            <a:stCxn id="8" idx="4"/>
          </p:cNvCxnSpPr>
          <p:nvPr/>
        </p:nvCxnSpPr>
        <p:spPr>
          <a:xfrm>
            <a:off x="4552950" y="2887663"/>
            <a:ext cx="7938" cy="23161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flipV="1">
            <a:off x="4789488" y="4700588"/>
            <a:ext cx="911225" cy="674687"/>
          </a:xfrm>
          <a:prstGeom prst="line">
            <a:avLst/>
          </a:prstGeom>
          <a:ln w="3810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à coins arrondis 57"/>
          <p:cNvSpPr/>
          <p:nvPr/>
        </p:nvSpPr>
        <p:spPr>
          <a:xfrm>
            <a:off x="5661025" y="4165600"/>
            <a:ext cx="5870575" cy="2606675"/>
          </a:xfrm>
          <a:prstGeom prst="roundRect">
            <a:avLst>
              <a:gd name="adj" fmla="val 4900"/>
            </a:avLst>
          </a:prstGeom>
          <a:ln>
            <a:solidFill>
              <a:srgbClr val="4472C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786" dirty="0">
              <a:solidFill>
                <a:prstClr val="black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0325" y="681038"/>
            <a:ext cx="4708525" cy="1263650"/>
          </a:xfrm>
          <a:prstGeom prst="rect">
            <a:avLst/>
          </a:prstGeom>
          <a:noFill/>
        </p:spPr>
        <p:txBody>
          <a:bodyPr lIns="65306" tIns="32653" rIns="65306" bIns="32653">
            <a:spAutoFit/>
          </a:bodyPr>
          <a:lstStyle/>
          <a:p>
            <a:pPr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Procédure d’inscription </a:t>
            </a:r>
          </a:p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Bac 2024</a:t>
            </a:r>
            <a:endParaRPr lang="fr-FR" sz="3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786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846940" y="5075604"/>
            <a:ext cx="5630175" cy="1112384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bachelier doit confirmer ses choix en ligne au plus tard le </a:t>
            </a:r>
            <a:r>
              <a:rPr lang="fr-FR" sz="17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juillet</a:t>
            </a:r>
            <a:r>
              <a:rPr lang="fr-FR" sz="17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Néanmoins une deuxième chance lui sera offerte la même période,  pour modifier sa fiche de vœux s’il le souhaite.</a:t>
            </a:r>
            <a:endParaRPr lang="fr-FR" sz="1700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661709" y="4739529"/>
            <a:ext cx="5869231" cy="373720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prstClr val="black"/>
                </a:solidFill>
                <a:latin typeface="Tahoma-Bold"/>
              </a:rPr>
              <a:t>Confirmation  des Préinscriptions</a:t>
            </a:r>
            <a:endParaRPr lang="fr-FR" sz="2000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7064375" y="212725"/>
            <a:ext cx="3035300" cy="358775"/>
          </a:xfrm>
          <a:prstGeom prst="roundRect">
            <a:avLst/>
          </a:prstGeom>
          <a:solidFill>
            <a:srgbClr val="ED7D31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86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23 au 27 juillet 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7097713" y="4281488"/>
            <a:ext cx="3035300" cy="360362"/>
          </a:xfrm>
          <a:prstGeom prst="roundRect">
            <a:avLst/>
          </a:prstGeom>
          <a:solidFill>
            <a:srgbClr val="4472C4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86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 au 30 juillet </a:t>
            </a:r>
          </a:p>
        </p:txBody>
      </p:sp>
      <p:sp>
        <p:nvSpPr>
          <p:cNvPr id="22" name="Ellipse 21"/>
          <p:cNvSpPr/>
          <p:nvPr/>
        </p:nvSpPr>
        <p:spPr>
          <a:xfrm>
            <a:off x="4254500" y="5195888"/>
            <a:ext cx="611188" cy="611187"/>
          </a:xfrm>
          <a:prstGeom prst="ellipse">
            <a:avLst/>
          </a:prstGeom>
          <a:solidFill>
            <a:srgbClr val="4472C4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14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8" name="Ellipse 7"/>
          <p:cNvSpPr/>
          <p:nvPr/>
        </p:nvSpPr>
        <p:spPr>
          <a:xfrm>
            <a:off x="4248150" y="2276475"/>
            <a:ext cx="609600" cy="611188"/>
          </a:xfrm>
          <a:prstGeom prst="ellipse">
            <a:avLst/>
          </a:prstGeom>
          <a:solidFill>
            <a:srgbClr val="ED7D3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14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5816600" y="3043238"/>
            <a:ext cx="5721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fr-FR" altLang="ar-DZ" b="1" dirty="0">
                <a:solidFill>
                  <a:srgbClr val="FF0000"/>
                </a:solidFill>
                <a:latin typeface="Tahoma" panose="020B0604030504040204" pitchFamily="34" charset="0"/>
              </a:rPr>
              <a:t>Important :</a:t>
            </a:r>
            <a:r>
              <a:rPr lang="fr-FR" altLang="ar-DZ" dirty="0">
                <a:solidFill>
                  <a:srgbClr val="000000"/>
                </a:solidFill>
                <a:latin typeface="Tahoma" panose="020B0604030504040204" pitchFamily="34" charset="0"/>
              </a:rPr>
              <a:t>  Le bachelier doit mentionner dans sa  fiche de vœux au moins (2) deux formations licence à recrutement local ou régional</a:t>
            </a:r>
            <a:r>
              <a:rPr lang="fr-FR" altLang="ar-DZ" dirty="0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</a:p>
        </p:txBody>
      </p:sp>
      <p:sp>
        <p:nvSpPr>
          <p:cNvPr id="20" name="ZoneTexte 19"/>
          <p:cNvSpPr txBox="1">
            <a:spLocks noChangeArrowheads="1"/>
          </p:cNvSpPr>
          <p:nvPr/>
        </p:nvSpPr>
        <p:spPr bwMode="auto">
          <a:xfrm>
            <a:off x="5816600" y="6094413"/>
            <a:ext cx="57213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fr-FR" altLang="ar-DZ" b="1">
                <a:solidFill>
                  <a:srgbClr val="FF0000"/>
                </a:solidFill>
                <a:latin typeface="Tahoma" panose="020B0604030504040204" pitchFamily="34" charset="0"/>
              </a:rPr>
              <a:t>Important :</a:t>
            </a:r>
            <a:r>
              <a:rPr lang="fr-FR" altLang="ar-DZ">
                <a:solidFill>
                  <a:srgbClr val="000000"/>
                </a:solidFill>
                <a:latin typeface="Tahoma" panose="020B0604030504040204" pitchFamily="34" charset="0"/>
              </a:rPr>
              <a:t>  </a:t>
            </a:r>
            <a:r>
              <a:rPr lang="fr-FR" altLang="ar-DZ" sz="1700">
                <a:solidFill>
                  <a:srgbClr val="000000"/>
                </a:solidFill>
                <a:latin typeface="Tahoma" panose="020B0604030504040204" pitchFamily="34" charset="0"/>
              </a:rPr>
              <a:t>Une fois la confirmation est effectuée ,le bachelier doit imprimer sa fiche de vœux. </a:t>
            </a:r>
            <a:r>
              <a:rPr lang="fr-FR" altLang="ar-DZ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58" grpId="0" animBg="1"/>
      <p:bldP spid="2" grpId="0"/>
      <p:bldP spid="27" grpId="0" animBg="1"/>
      <p:bldP spid="30" grpId="0" animBg="1"/>
      <p:bldP spid="22" grpId="0" animBg="1"/>
      <p:bldP spid="8" grpId="0" animBg="1"/>
      <p:bldP spid="5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 flipV="1">
            <a:off x="0" y="1885950"/>
            <a:ext cx="45529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>
            <a:stCxn id="8" idx="0"/>
          </p:cNvCxnSpPr>
          <p:nvPr/>
        </p:nvCxnSpPr>
        <p:spPr>
          <a:xfrm flipH="1" flipV="1">
            <a:off x="4545013" y="1885950"/>
            <a:ext cx="7937" cy="3905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stCxn id="8" idx="7"/>
          </p:cNvCxnSpPr>
          <p:nvPr/>
        </p:nvCxnSpPr>
        <p:spPr>
          <a:xfrm flipV="1">
            <a:off x="4768850" y="1658938"/>
            <a:ext cx="857250" cy="70802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5632450" y="130175"/>
            <a:ext cx="5899150" cy="3862388"/>
          </a:xfrm>
          <a:prstGeom prst="roundRect">
            <a:avLst>
              <a:gd name="adj" fmla="val 49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786" dirty="0">
              <a:solidFill>
                <a:prstClr val="black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931094" y="1040546"/>
            <a:ext cx="5580951" cy="2004936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utilisant le numéro et Le code du baccalauréat mentionnés sur le relevé de notes, le bachelier doit accéder au site </a:t>
            </a:r>
            <a:r>
              <a:rPr lang="fr-FR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www.orientation.esi.dz </a:t>
            </a:r>
            <a:r>
              <a:rPr lang="fr-FR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pour remplir une fiche de vœux. Il doit y faire figurer, par ordre de préférence, six (06) choix au minimum  et dix (10) choix au maximum les filières et/ou les domaines de formation dans lesquels il souhaite s’inscrire.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5625527" y="639779"/>
            <a:ext cx="5915369" cy="373720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prstClr val="black"/>
                </a:solidFill>
                <a:latin typeface="Tahoma-Bold"/>
              </a:rPr>
              <a:t>Préinscriptions</a:t>
            </a:r>
            <a:endParaRPr lang="fr-FR" sz="2000" dirty="0">
              <a:solidFill>
                <a:prstClr val="black"/>
              </a:solidFill>
              <a:latin typeface="Trebuchet MS"/>
            </a:endParaRPr>
          </a:p>
        </p:txBody>
      </p:sp>
      <p:cxnSp>
        <p:nvCxnSpPr>
          <p:cNvPr id="54" name="Connecteur droit 53"/>
          <p:cNvCxnSpPr>
            <a:stCxn id="8" idx="4"/>
          </p:cNvCxnSpPr>
          <p:nvPr/>
        </p:nvCxnSpPr>
        <p:spPr>
          <a:xfrm>
            <a:off x="4552950" y="2887663"/>
            <a:ext cx="7938" cy="23161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flipV="1">
            <a:off x="4789488" y="4700588"/>
            <a:ext cx="911225" cy="674687"/>
          </a:xfrm>
          <a:prstGeom prst="line">
            <a:avLst/>
          </a:prstGeom>
          <a:ln w="3810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à coins arrondis 57"/>
          <p:cNvSpPr/>
          <p:nvPr/>
        </p:nvSpPr>
        <p:spPr>
          <a:xfrm>
            <a:off x="5661025" y="4165600"/>
            <a:ext cx="5870575" cy="2606675"/>
          </a:xfrm>
          <a:prstGeom prst="roundRect">
            <a:avLst>
              <a:gd name="adj" fmla="val 4900"/>
            </a:avLst>
          </a:prstGeom>
          <a:ln>
            <a:solidFill>
              <a:srgbClr val="4472C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786" dirty="0">
              <a:solidFill>
                <a:prstClr val="black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0325" y="681038"/>
            <a:ext cx="4708525" cy="1263650"/>
          </a:xfrm>
          <a:prstGeom prst="rect">
            <a:avLst/>
          </a:prstGeom>
          <a:noFill/>
        </p:spPr>
        <p:txBody>
          <a:bodyPr lIns="65306" tIns="32653" rIns="65306" bIns="32653">
            <a:spAutoFit/>
          </a:bodyPr>
          <a:lstStyle/>
          <a:p>
            <a:pPr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Procédure d’inscription </a:t>
            </a:r>
          </a:p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Bac 2024</a:t>
            </a:r>
            <a:endParaRPr lang="fr-FR" sz="3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786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846940" y="5075604"/>
            <a:ext cx="5630175" cy="1112384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bachelier doit confirmer ses choix en ligne au plus tard le </a:t>
            </a:r>
            <a:r>
              <a:rPr lang="fr-FR" sz="17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juillet</a:t>
            </a:r>
            <a:r>
              <a:rPr lang="fr-FR" sz="17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Néanmoins une deuxième chance lui sera offerte la même période,  pour modifier sa fiche de vœux s’il le souhaite.</a:t>
            </a:r>
            <a:endParaRPr lang="fr-FR" sz="1700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661709" y="4739529"/>
            <a:ext cx="5869231" cy="373720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prstClr val="black"/>
                </a:solidFill>
                <a:latin typeface="Tahoma-Bold"/>
              </a:rPr>
              <a:t>Confirmation  des Préinscriptions</a:t>
            </a:r>
            <a:endParaRPr lang="fr-FR" sz="2000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7064375" y="212725"/>
            <a:ext cx="3035300" cy="358775"/>
          </a:xfrm>
          <a:prstGeom prst="roundRect">
            <a:avLst/>
          </a:prstGeom>
          <a:solidFill>
            <a:srgbClr val="ED7D31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86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23 au 27 juillet 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7097713" y="4281488"/>
            <a:ext cx="3035300" cy="360362"/>
          </a:xfrm>
          <a:prstGeom prst="roundRect">
            <a:avLst/>
          </a:prstGeom>
          <a:solidFill>
            <a:srgbClr val="4472C4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86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 au 30 juillet </a:t>
            </a:r>
          </a:p>
        </p:txBody>
      </p:sp>
      <p:sp>
        <p:nvSpPr>
          <p:cNvPr id="22" name="Ellipse 21"/>
          <p:cNvSpPr/>
          <p:nvPr/>
        </p:nvSpPr>
        <p:spPr>
          <a:xfrm>
            <a:off x="4254500" y="5195888"/>
            <a:ext cx="611188" cy="611187"/>
          </a:xfrm>
          <a:prstGeom prst="ellipse">
            <a:avLst/>
          </a:prstGeom>
          <a:solidFill>
            <a:srgbClr val="4472C4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14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8" name="Ellipse 7"/>
          <p:cNvSpPr/>
          <p:nvPr/>
        </p:nvSpPr>
        <p:spPr>
          <a:xfrm>
            <a:off x="4248150" y="2276475"/>
            <a:ext cx="609600" cy="611188"/>
          </a:xfrm>
          <a:prstGeom prst="ellipse">
            <a:avLst/>
          </a:prstGeom>
          <a:solidFill>
            <a:srgbClr val="ED7D3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14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5816600" y="3043238"/>
            <a:ext cx="5721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fr-FR" altLang="ar-DZ" b="1" dirty="0">
                <a:solidFill>
                  <a:srgbClr val="FF0000"/>
                </a:solidFill>
                <a:latin typeface="Tahoma" panose="020B0604030504040204" pitchFamily="34" charset="0"/>
              </a:rPr>
              <a:t>Important :</a:t>
            </a:r>
            <a:r>
              <a:rPr lang="fr-FR" altLang="ar-DZ" dirty="0">
                <a:solidFill>
                  <a:srgbClr val="000000"/>
                </a:solidFill>
                <a:latin typeface="Tahoma" panose="020B0604030504040204" pitchFamily="34" charset="0"/>
              </a:rPr>
              <a:t>  Le bachelier doit mentionner dans sa  fiche de vœux au moins (2) deux formations licence à recrutement local ou régional</a:t>
            </a:r>
            <a:r>
              <a:rPr lang="fr-FR" altLang="ar-DZ" dirty="0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</a:p>
        </p:txBody>
      </p:sp>
      <p:sp>
        <p:nvSpPr>
          <p:cNvPr id="20" name="ZoneTexte 19"/>
          <p:cNvSpPr txBox="1">
            <a:spLocks noChangeArrowheads="1"/>
          </p:cNvSpPr>
          <p:nvPr/>
        </p:nvSpPr>
        <p:spPr bwMode="auto">
          <a:xfrm>
            <a:off x="5816600" y="6094413"/>
            <a:ext cx="57213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fr-FR" altLang="ar-DZ" b="1">
                <a:solidFill>
                  <a:srgbClr val="FF0000"/>
                </a:solidFill>
                <a:latin typeface="Tahoma" panose="020B0604030504040204" pitchFamily="34" charset="0"/>
              </a:rPr>
              <a:t>Important :</a:t>
            </a:r>
            <a:r>
              <a:rPr lang="fr-FR" altLang="ar-DZ">
                <a:solidFill>
                  <a:srgbClr val="000000"/>
                </a:solidFill>
                <a:latin typeface="Tahoma" panose="020B0604030504040204" pitchFamily="34" charset="0"/>
              </a:rPr>
              <a:t>  </a:t>
            </a:r>
            <a:r>
              <a:rPr lang="fr-FR" altLang="ar-DZ" sz="1700">
                <a:solidFill>
                  <a:srgbClr val="000000"/>
                </a:solidFill>
                <a:latin typeface="Tahoma" panose="020B0604030504040204" pitchFamily="34" charset="0"/>
              </a:rPr>
              <a:t>Une fois la confirmation est effectuée ,le bachelier doit imprimer sa fiche de vœux. </a:t>
            </a:r>
            <a:r>
              <a:rPr lang="fr-FR" altLang="ar-DZ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9178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 flipH="1">
            <a:off x="4556125" y="-41275"/>
            <a:ext cx="7938" cy="2286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stCxn id="8" idx="7"/>
          </p:cNvCxnSpPr>
          <p:nvPr/>
        </p:nvCxnSpPr>
        <p:spPr>
          <a:xfrm flipV="1">
            <a:off x="4768850" y="1658938"/>
            <a:ext cx="857250" cy="70802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5653088" y="133350"/>
            <a:ext cx="5897562" cy="2395538"/>
          </a:xfrm>
          <a:prstGeom prst="roundRect">
            <a:avLst>
              <a:gd name="adj" fmla="val 4900"/>
            </a:avLst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786" dirty="0">
              <a:solidFill>
                <a:prstClr val="black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747081" y="1078953"/>
            <a:ext cx="5830328" cy="938706"/>
          </a:xfrm>
          <a:prstGeom prst="rect">
            <a:avLst/>
          </a:prstGeom>
          <a:noFill/>
          <a:ln>
            <a:noFill/>
          </a:ln>
        </p:spPr>
        <p:txBody>
          <a:bodyPr lIns="91428" tIns="45714" rIns="91428" bIns="45714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consultant le site </a:t>
            </a:r>
            <a:r>
              <a:rPr lang="fr-FR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www.orientation.esi.dz</a:t>
            </a: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06 août </a:t>
            </a:r>
            <a:r>
              <a:rPr lang="fr-FR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 soir,</a:t>
            </a:r>
            <a:r>
              <a:rPr lang="fr-FR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bachelier prendra connaissance de son affectation.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7227888" y="233363"/>
            <a:ext cx="3035300" cy="360362"/>
          </a:xfrm>
          <a:prstGeom prst="round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86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06 août  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5700611" y="666591"/>
            <a:ext cx="5869231" cy="400097"/>
          </a:xfrm>
          <a:prstGeom prst="rect">
            <a:avLst/>
          </a:prstGeom>
          <a:noFill/>
          <a:ln>
            <a:noFill/>
          </a:ln>
        </p:spPr>
        <p:txBody>
          <a:bodyPr lIns="91428" tIns="45714" rIns="91428" bIns="45714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bg1"/>
                </a:solidFill>
                <a:latin typeface="Tahoma-Bold"/>
              </a:rPr>
              <a:t>Résultats des affectations</a:t>
            </a:r>
            <a:endParaRPr lang="fr-FR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248150" y="2276475"/>
            <a:ext cx="609600" cy="611188"/>
          </a:xfrm>
          <a:prstGeom prst="ellipse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14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5746750" y="1901825"/>
            <a:ext cx="578485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fr-FR" altLang="ar-DZ" sz="1700" b="1">
                <a:solidFill>
                  <a:srgbClr val="FF0000"/>
                </a:solidFill>
                <a:latin typeface="Tahoma" panose="020B0604030504040204" pitchFamily="34" charset="0"/>
              </a:rPr>
              <a:t>Important :</a:t>
            </a:r>
            <a:r>
              <a:rPr lang="fr-FR" altLang="ar-DZ" sz="1700">
                <a:solidFill>
                  <a:srgbClr val="000000"/>
                </a:solidFill>
                <a:latin typeface="Tahoma" panose="020B0604030504040204" pitchFamily="34" charset="0"/>
              </a:rPr>
              <a:t>  Le bachelier doit imprimer son attestation d’affectation.</a:t>
            </a:r>
            <a:endParaRPr lang="fr-FR" altLang="ar-DZ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6" grpId="0" animBg="1"/>
      <p:bldP spid="8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 flipH="1">
            <a:off x="4556125" y="-41275"/>
            <a:ext cx="7938" cy="2286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stCxn id="8" idx="7"/>
          </p:cNvCxnSpPr>
          <p:nvPr/>
        </p:nvCxnSpPr>
        <p:spPr>
          <a:xfrm flipV="1">
            <a:off x="4768850" y="1658938"/>
            <a:ext cx="857250" cy="70802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5653088" y="133350"/>
            <a:ext cx="5897562" cy="2395538"/>
          </a:xfrm>
          <a:prstGeom prst="roundRect">
            <a:avLst>
              <a:gd name="adj" fmla="val 4900"/>
            </a:avLst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786" dirty="0">
              <a:solidFill>
                <a:prstClr val="black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747081" y="1078953"/>
            <a:ext cx="5830328" cy="938706"/>
          </a:xfrm>
          <a:prstGeom prst="rect">
            <a:avLst/>
          </a:prstGeom>
          <a:noFill/>
          <a:ln>
            <a:noFill/>
          </a:ln>
        </p:spPr>
        <p:txBody>
          <a:bodyPr lIns="91428" tIns="45714" rIns="91428" bIns="45714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consultant le site </a:t>
            </a:r>
            <a:r>
              <a:rPr lang="fr-FR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www.orientation.esi.dz</a:t>
            </a: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06 août</a:t>
            </a:r>
            <a:r>
              <a:rPr lang="fr-FR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 soir,</a:t>
            </a:r>
            <a:r>
              <a:rPr lang="fr-FR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bachelier prendra connaissance de son affectation.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7227888" y="233363"/>
            <a:ext cx="3035300" cy="360362"/>
          </a:xfrm>
          <a:prstGeom prst="round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86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06 août 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5700611" y="666591"/>
            <a:ext cx="5869231" cy="400097"/>
          </a:xfrm>
          <a:prstGeom prst="rect">
            <a:avLst/>
          </a:prstGeom>
          <a:noFill/>
          <a:ln>
            <a:noFill/>
          </a:ln>
        </p:spPr>
        <p:txBody>
          <a:bodyPr lIns="91428" tIns="45714" rIns="91428" bIns="45714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bg1"/>
                </a:solidFill>
                <a:latin typeface="Tahoma-Bold"/>
              </a:rPr>
              <a:t>Résultats des affectations</a:t>
            </a:r>
            <a:endParaRPr lang="fr-FR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248150" y="2276475"/>
            <a:ext cx="609600" cy="611188"/>
          </a:xfrm>
          <a:prstGeom prst="ellipse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14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</a:p>
        </p:txBody>
      </p:sp>
      <p:sp>
        <p:nvSpPr>
          <p:cNvPr id="21513" name="ZoneTexte 16"/>
          <p:cNvSpPr txBox="1">
            <a:spLocks noChangeArrowheads="1"/>
          </p:cNvSpPr>
          <p:nvPr/>
        </p:nvSpPr>
        <p:spPr bwMode="auto">
          <a:xfrm>
            <a:off x="5746750" y="1901825"/>
            <a:ext cx="578485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fr-FR" altLang="ar-DZ" sz="1700" b="1">
                <a:solidFill>
                  <a:srgbClr val="FF0000"/>
                </a:solidFill>
                <a:latin typeface="Tahoma" panose="020B0604030504040204" pitchFamily="34" charset="0"/>
              </a:rPr>
              <a:t>Important :</a:t>
            </a:r>
            <a:r>
              <a:rPr lang="fr-FR" altLang="ar-DZ" sz="1700">
                <a:solidFill>
                  <a:srgbClr val="000000"/>
                </a:solidFill>
                <a:latin typeface="Tahoma" panose="020B0604030504040204" pitchFamily="34" charset="0"/>
              </a:rPr>
              <a:t>  Le bachelier doit imprimer son attestation d’affectation.</a:t>
            </a:r>
            <a:endParaRPr lang="fr-FR" altLang="ar-DZ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/>
          <p:cNvCxnSpPr>
            <a:stCxn id="8" idx="0"/>
          </p:cNvCxnSpPr>
          <p:nvPr/>
        </p:nvCxnSpPr>
        <p:spPr>
          <a:xfrm flipH="1" flipV="1">
            <a:off x="4552950" y="0"/>
            <a:ext cx="0" cy="22764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stCxn id="8" idx="7"/>
          </p:cNvCxnSpPr>
          <p:nvPr/>
        </p:nvCxnSpPr>
        <p:spPr>
          <a:xfrm flipV="1">
            <a:off x="4768850" y="1658938"/>
            <a:ext cx="857250" cy="708025"/>
          </a:xfrm>
          <a:prstGeom prst="line">
            <a:avLst/>
          </a:prstGeom>
          <a:ln w="28575">
            <a:solidFill>
              <a:srgbClr val="FFC9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5378450" y="31751"/>
            <a:ext cx="6613525" cy="5393690"/>
          </a:xfrm>
          <a:prstGeom prst="roundRect">
            <a:avLst>
              <a:gd name="adj" fmla="val 4900"/>
            </a:avLst>
          </a:prstGeom>
          <a:ln>
            <a:solidFill>
              <a:srgbClr val="FFC91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786" dirty="0">
              <a:solidFill>
                <a:prstClr val="black"/>
              </a:solidFill>
            </a:endParaRPr>
          </a:p>
        </p:txBody>
      </p:sp>
      <p:cxnSp>
        <p:nvCxnSpPr>
          <p:cNvPr id="54" name="Connecteur droit 53"/>
          <p:cNvCxnSpPr>
            <a:stCxn id="8" idx="4"/>
          </p:cNvCxnSpPr>
          <p:nvPr/>
        </p:nvCxnSpPr>
        <p:spPr>
          <a:xfrm>
            <a:off x="4552950" y="2887663"/>
            <a:ext cx="0" cy="39703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à coins arrondis 29"/>
          <p:cNvSpPr/>
          <p:nvPr/>
        </p:nvSpPr>
        <p:spPr>
          <a:xfrm>
            <a:off x="7300913" y="107950"/>
            <a:ext cx="3035300" cy="358775"/>
          </a:xfrm>
          <a:prstGeom prst="roundRect">
            <a:avLst/>
          </a:prstGeom>
          <a:solidFill>
            <a:srgbClr val="FFC91D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86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 au 15 août  </a:t>
            </a:r>
          </a:p>
        </p:txBody>
      </p:sp>
      <p:sp>
        <p:nvSpPr>
          <p:cNvPr id="8" name="Ellipse 7"/>
          <p:cNvSpPr/>
          <p:nvPr/>
        </p:nvSpPr>
        <p:spPr>
          <a:xfrm>
            <a:off x="4248150" y="2276475"/>
            <a:ext cx="609600" cy="611188"/>
          </a:xfrm>
          <a:prstGeom prst="ellipse">
            <a:avLst/>
          </a:prstGeom>
          <a:solidFill>
            <a:srgbClr val="FFC91D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14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477317" y="541380"/>
            <a:ext cx="6456828" cy="400097"/>
          </a:xfrm>
          <a:prstGeom prst="rect">
            <a:avLst/>
          </a:prstGeom>
          <a:noFill/>
          <a:ln>
            <a:noFill/>
          </a:ln>
        </p:spPr>
        <p:txBody>
          <a:bodyPr lIns="91428" tIns="45714" rIns="91428" bIns="45714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bg1"/>
                </a:solidFill>
                <a:latin typeface="Tahoma-Bold"/>
              </a:rPr>
              <a:t>Inscriptions définitives en ligne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5661584" y="951380"/>
            <a:ext cx="6341168" cy="584763"/>
          </a:xfrm>
          <a:prstGeom prst="rect">
            <a:avLst/>
          </a:prstGeom>
          <a:noFill/>
          <a:ln>
            <a:noFill/>
          </a:ln>
        </p:spPr>
        <p:txBody>
          <a:bodyPr lIns="91428" tIns="45714" rIns="91428" bIns="45714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inscriptions définitives auront lieu du </a:t>
            </a:r>
            <a:r>
              <a:rPr lang="fr-FR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au 15 août </a:t>
            </a:r>
            <a:r>
              <a:rPr lang="fr-FR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pour les bacheliers ayant connu leurs affectations. Ils se font comme suit :</a:t>
            </a:r>
          </a:p>
        </p:txBody>
      </p:sp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5697202" y="3946633"/>
            <a:ext cx="630555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en-US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Important :</a:t>
            </a:r>
          </a:p>
          <a:p>
            <a:r>
              <a:rPr lang="fr-FR" altLang="en-US" sz="16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Le bachelier est considéré inscrit dès le paiement des frais d’inscription en ligne.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5683249" y="1582133"/>
            <a:ext cx="632267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fr-FR" altLang="en-US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01/</a:t>
            </a:r>
            <a:r>
              <a:rPr lang="fr-FR" altLang="en-US" sz="16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Accédez au site https://progres.mesrs.dz/webetu/ du </a:t>
            </a:r>
            <a:r>
              <a:rPr lang="fr-FR" altLang="en-US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10 au 15 </a:t>
            </a:r>
            <a:r>
              <a:rPr lang="fr-FR" altLang="en-US" sz="16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août selon la date du rendez-vous mentionnée dans l’attestation d’affectation en utilisant le numéro d’inscription et le code personnel mentionnés sur le relevé de notes du bac . 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5697202" y="2764383"/>
            <a:ext cx="63087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fr-FR" sz="1600" b="1" dirty="0">
                <a:solidFill>
                  <a:srgbClr val="211D1E"/>
                </a:solidFill>
                <a:latin typeface="Tahoma" panose="020B0604030504040204" pitchFamily="34" charset="0"/>
              </a:rPr>
              <a:t>02</a:t>
            </a:r>
            <a:r>
              <a:rPr lang="fr-FR" sz="1600" dirty="0">
                <a:solidFill>
                  <a:srgbClr val="211D1E"/>
                </a:solidFill>
                <a:latin typeface="Tahoma" panose="020B0604030504040204" pitchFamily="34" charset="0"/>
              </a:rPr>
              <a:t>/Payement des frais d’inscriptions </a:t>
            </a:r>
            <a:r>
              <a:rPr lang="fr-FR" sz="1600" b="1" dirty="0">
                <a:solidFill>
                  <a:srgbClr val="211D1E"/>
                </a:solidFill>
                <a:latin typeface="Tahoma" panose="020B0604030504040204" pitchFamily="34" charset="0"/>
              </a:rPr>
              <a:t>par la carte </a:t>
            </a:r>
            <a:r>
              <a:rPr lang="fr-FR" sz="1600" b="1" dirty="0" err="1">
                <a:solidFill>
                  <a:srgbClr val="211D1E"/>
                </a:solidFill>
                <a:latin typeface="Tahoma" panose="020B0604030504040204" pitchFamily="34" charset="0"/>
              </a:rPr>
              <a:t>Edahabia</a:t>
            </a:r>
            <a:r>
              <a:rPr lang="fr-FR" sz="1600" b="1" dirty="0">
                <a:solidFill>
                  <a:srgbClr val="211D1E"/>
                </a:solidFill>
                <a:latin typeface="Tahoma" panose="020B0604030504040204" pitchFamily="34" charset="0"/>
              </a:rPr>
              <a:t> </a:t>
            </a:r>
            <a:r>
              <a:rPr lang="fr-FR" sz="1600" dirty="0">
                <a:solidFill>
                  <a:srgbClr val="211D1E"/>
                </a:solidFill>
                <a:latin typeface="Tahoma" panose="020B0604030504040204" pitchFamily="34" charset="0"/>
              </a:rPr>
              <a:t>: En utilisant la carte </a:t>
            </a:r>
            <a:r>
              <a:rPr lang="fr-FR" sz="1600" dirty="0" err="1">
                <a:solidFill>
                  <a:srgbClr val="211D1E"/>
                </a:solidFill>
                <a:latin typeface="Tahoma" panose="020B0604030504040204" pitchFamily="34" charset="0"/>
              </a:rPr>
              <a:t>Edahabia</a:t>
            </a:r>
            <a:r>
              <a:rPr lang="fr-FR" sz="1600" dirty="0">
                <a:solidFill>
                  <a:srgbClr val="211D1E"/>
                </a:solidFill>
                <a:latin typeface="Tahoma" panose="020B0604030504040204" pitchFamily="34" charset="0"/>
              </a:rPr>
              <a:t> (toute carte </a:t>
            </a:r>
            <a:r>
              <a:rPr lang="fr-FR" sz="1600" dirty="0" err="1">
                <a:solidFill>
                  <a:srgbClr val="211D1E"/>
                </a:solidFill>
                <a:latin typeface="Tahoma" panose="020B0604030504040204" pitchFamily="34" charset="0"/>
              </a:rPr>
              <a:t>Edahabia</a:t>
            </a:r>
            <a:r>
              <a:rPr lang="fr-FR" sz="1600" dirty="0">
                <a:solidFill>
                  <a:srgbClr val="211D1E"/>
                </a:solidFill>
                <a:latin typeface="Tahoma" panose="020B0604030504040204" pitchFamily="34" charset="0"/>
              </a:rPr>
              <a:t> est acceptée), le bachelier peut payer les frais d’inscription directement en ligne et imprimer le reçu de paiement des droits d’inscription.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0" grpId="0" animBg="1"/>
      <p:bldP spid="8" grpId="0" animBg="1"/>
      <p:bldP spid="2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/>
          <p:cNvCxnSpPr>
            <a:stCxn id="8" idx="0"/>
          </p:cNvCxnSpPr>
          <p:nvPr/>
        </p:nvCxnSpPr>
        <p:spPr>
          <a:xfrm flipH="1" flipV="1">
            <a:off x="4552950" y="0"/>
            <a:ext cx="0" cy="22764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stCxn id="8" idx="7"/>
          </p:cNvCxnSpPr>
          <p:nvPr/>
        </p:nvCxnSpPr>
        <p:spPr>
          <a:xfrm flipV="1">
            <a:off x="4768850" y="1658938"/>
            <a:ext cx="857250" cy="708025"/>
          </a:xfrm>
          <a:prstGeom prst="line">
            <a:avLst/>
          </a:prstGeom>
          <a:ln w="28575">
            <a:solidFill>
              <a:srgbClr val="FFC9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5378450" y="31751"/>
            <a:ext cx="6613525" cy="5393690"/>
          </a:xfrm>
          <a:prstGeom prst="roundRect">
            <a:avLst>
              <a:gd name="adj" fmla="val 4900"/>
            </a:avLst>
          </a:prstGeom>
          <a:ln>
            <a:solidFill>
              <a:srgbClr val="FFC91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786" dirty="0">
              <a:solidFill>
                <a:prstClr val="black"/>
              </a:solidFill>
            </a:endParaRPr>
          </a:p>
        </p:txBody>
      </p:sp>
      <p:cxnSp>
        <p:nvCxnSpPr>
          <p:cNvPr id="54" name="Connecteur droit 53"/>
          <p:cNvCxnSpPr>
            <a:stCxn id="8" idx="4"/>
          </p:cNvCxnSpPr>
          <p:nvPr/>
        </p:nvCxnSpPr>
        <p:spPr>
          <a:xfrm>
            <a:off x="4552950" y="2887663"/>
            <a:ext cx="0" cy="39703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à coins arrondis 29"/>
          <p:cNvSpPr/>
          <p:nvPr/>
        </p:nvSpPr>
        <p:spPr>
          <a:xfrm>
            <a:off x="7300913" y="107950"/>
            <a:ext cx="3035300" cy="358775"/>
          </a:xfrm>
          <a:prstGeom prst="roundRect">
            <a:avLst/>
          </a:prstGeom>
          <a:solidFill>
            <a:srgbClr val="FFC91D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65306" tIns="32653" rIns="65306" bIns="32653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86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 au 15 août  </a:t>
            </a:r>
          </a:p>
        </p:txBody>
      </p:sp>
      <p:sp>
        <p:nvSpPr>
          <p:cNvPr id="8" name="Ellipse 7"/>
          <p:cNvSpPr/>
          <p:nvPr/>
        </p:nvSpPr>
        <p:spPr>
          <a:xfrm>
            <a:off x="4248150" y="2276475"/>
            <a:ext cx="609600" cy="611188"/>
          </a:xfrm>
          <a:prstGeom prst="ellipse">
            <a:avLst/>
          </a:prstGeom>
          <a:solidFill>
            <a:srgbClr val="FFC91D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14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477317" y="541380"/>
            <a:ext cx="6456828" cy="400097"/>
          </a:xfrm>
          <a:prstGeom prst="rect">
            <a:avLst/>
          </a:prstGeom>
          <a:noFill/>
          <a:ln>
            <a:noFill/>
          </a:ln>
        </p:spPr>
        <p:txBody>
          <a:bodyPr lIns="91428" tIns="45714" rIns="91428" bIns="45714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bg1"/>
                </a:solidFill>
                <a:latin typeface="Tahoma-Bold"/>
              </a:rPr>
              <a:t>Inscriptions définitives en ligne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5661584" y="951380"/>
            <a:ext cx="6341168" cy="584763"/>
          </a:xfrm>
          <a:prstGeom prst="rect">
            <a:avLst/>
          </a:prstGeom>
          <a:noFill/>
          <a:ln>
            <a:noFill/>
          </a:ln>
        </p:spPr>
        <p:txBody>
          <a:bodyPr lIns="91428" tIns="45714" rIns="91428" bIns="45714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inscriptions définitives auront lieu du </a:t>
            </a:r>
            <a:r>
              <a:rPr lang="fr-FR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au 15 août </a:t>
            </a:r>
            <a:r>
              <a:rPr lang="fr-FR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pour les bacheliers ayant connu leurs affectations. Ils se font comme suit :</a:t>
            </a:r>
          </a:p>
        </p:txBody>
      </p:sp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5697202" y="3946633"/>
            <a:ext cx="630555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en-US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Important :</a:t>
            </a:r>
          </a:p>
          <a:p>
            <a:r>
              <a:rPr lang="fr-FR" altLang="en-US" sz="16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Le bachelier est considéré inscrit dès le paiement des frais d’inscription en ligne.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5683249" y="1582133"/>
            <a:ext cx="632267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fr-FR" altLang="en-US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01/</a:t>
            </a:r>
            <a:r>
              <a:rPr lang="fr-FR" altLang="en-US" sz="16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Accédez au site https://progres.mesrs.dz/webetu/ du </a:t>
            </a:r>
            <a:r>
              <a:rPr lang="fr-FR" altLang="en-US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10 au 15 </a:t>
            </a:r>
            <a:r>
              <a:rPr lang="fr-FR" altLang="en-US" sz="16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août selon la date du rendez-vous mentionnée dans l’attestation d’affectation en utilisant le numéro d’inscription et le code personnel mentionnés sur le relevé de notes du bac . 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5697202" y="2764383"/>
            <a:ext cx="63087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fr-FR" sz="1600" b="1" dirty="0">
                <a:solidFill>
                  <a:srgbClr val="211D1E"/>
                </a:solidFill>
                <a:latin typeface="Tahoma" panose="020B0604030504040204" pitchFamily="34" charset="0"/>
              </a:rPr>
              <a:t>02</a:t>
            </a:r>
            <a:r>
              <a:rPr lang="fr-FR" sz="1600" dirty="0">
                <a:solidFill>
                  <a:srgbClr val="211D1E"/>
                </a:solidFill>
                <a:latin typeface="Tahoma" panose="020B0604030504040204" pitchFamily="34" charset="0"/>
              </a:rPr>
              <a:t>/Payement des frais d’inscriptions </a:t>
            </a:r>
            <a:r>
              <a:rPr lang="fr-FR" sz="1600" b="1" dirty="0">
                <a:solidFill>
                  <a:srgbClr val="211D1E"/>
                </a:solidFill>
                <a:latin typeface="Tahoma" panose="020B0604030504040204" pitchFamily="34" charset="0"/>
              </a:rPr>
              <a:t>par la carte </a:t>
            </a:r>
            <a:r>
              <a:rPr lang="fr-FR" sz="1600" b="1" dirty="0" err="1">
                <a:solidFill>
                  <a:srgbClr val="211D1E"/>
                </a:solidFill>
                <a:latin typeface="Tahoma" panose="020B0604030504040204" pitchFamily="34" charset="0"/>
              </a:rPr>
              <a:t>Edahabia</a:t>
            </a:r>
            <a:r>
              <a:rPr lang="fr-FR" sz="1600" b="1" dirty="0">
                <a:solidFill>
                  <a:srgbClr val="211D1E"/>
                </a:solidFill>
                <a:latin typeface="Tahoma" panose="020B0604030504040204" pitchFamily="34" charset="0"/>
              </a:rPr>
              <a:t> </a:t>
            </a:r>
            <a:r>
              <a:rPr lang="fr-FR" sz="1600" dirty="0">
                <a:solidFill>
                  <a:srgbClr val="211D1E"/>
                </a:solidFill>
                <a:latin typeface="Tahoma" panose="020B0604030504040204" pitchFamily="34" charset="0"/>
              </a:rPr>
              <a:t>: En utilisant la carte </a:t>
            </a:r>
            <a:r>
              <a:rPr lang="fr-FR" sz="1600" dirty="0" err="1">
                <a:solidFill>
                  <a:srgbClr val="211D1E"/>
                </a:solidFill>
                <a:latin typeface="Tahoma" panose="020B0604030504040204" pitchFamily="34" charset="0"/>
              </a:rPr>
              <a:t>Edahabia</a:t>
            </a:r>
            <a:r>
              <a:rPr lang="fr-FR" sz="1600" dirty="0">
                <a:solidFill>
                  <a:srgbClr val="211D1E"/>
                </a:solidFill>
                <a:latin typeface="Tahoma" panose="020B0604030504040204" pitchFamily="34" charset="0"/>
              </a:rPr>
              <a:t> (toute carte </a:t>
            </a:r>
            <a:r>
              <a:rPr lang="fr-FR" sz="1600" dirty="0" err="1">
                <a:solidFill>
                  <a:srgbClr val="211D1E"/>
                </a:solidFill>
                <a:latin typeface="Tahoma" panose="020B0604030504040204" pitchFamily="34" charset="0"/>
              </a:rPr>
              <a:t>Edahabia</a:t>
            </a:r>
            <a:r>
              <a:rPr lang="fr-FR" sz="1600" dirty="0">
                <a:solidFill>
                  <a:srgbClr val="211D1E"/>
                </a:solidFill>
                <a:latin typeface="Tahoma" panose="020B0604030504040204" pitchFamily="34" charset="0"/>
              </a:rPr>
              <a:t> est acceptée), le bachelier peut payer les frais d’inscription directement en ligne et imprimer le reçu de paiement des droits d’inscription. </a:t>
            </a:r>
          </a:p>
        </p:txBody>
      </p:sp>
    </p:spTree>
    <p:extLst>
      <p:ext uri="{BB962C8B-B14F-4D97-AF65-F5344CB8AC3E}">
        <p14:creationId xmlns:p14="http://schemas.microsoft.com/office/powerpoint/2010/main" val="64962145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3347</TotalTime>
  <Words>1789</Words>
  <Application>Microsoft Office PowerPoint</Application>
  <PresentationFormat>Grand écran</PresentationFormat>
  <Paragraphs>169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17</vt:i4>
      </vt:variant>
    </vt:vector>
  </HeadingPairs>
  <TitlesOfParts>
    <vt:vector size="28" baseType="lpstr">
      <vt:lpstr>Arial</vt:lpstr>
      <vt:lpstr>Calibri</vt:lpstr>
      <vt:lpstr>Calibri Light</vt:lpstr>
      <vt:lpstr>Tahoma</vt:lpstr>
      <vt:lpstr>Tahoma-Bold</vt:lpstr>
      <vt:lpstr>Trebuchet MS</vt:lpstr>
      <vt:lpstr>Wingdings</vt:lpstr>
      <vt:lpstr>Wingdings 2</vt:lpstr>
      <vt:lpstr>Thème Office</vt:lpstr>
      <vt:lpstr>Opulent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atmane</dc:creator>
  <cp:lastModifiedBy>atmane</cp:lastModifiedBy>
  <cp:revision>114</cp:revision>
  <dcterms:created xsi:type="dcterms:W3CDTF">2020-09-19T09:21:51Z</dcterms:created>
  <dcterms:modified xsi:type="dcterms:W3CDTF">2024-07-18T08:30:42Z</dcterms:modified>
</cp:coreProperties>
</file>