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77" r:id="rId3"/>
    <p:sldId id="280" r:id="rId4"/>
    <p:sldId id="275" r:id="rId5"/>
    <p:sldId id="276" r:id="rId6"/>
    <p:sldId id="278" r:id="rId7"/>
    <p:sldId id="279" r:id="rId8"/>
    <p:sldId id="282" r:id="rId9"/>
    <p:sldId id="281" r:id="rId10"/>
    <p:sldId id="283" r:id="rId11"/>
    <p:sldId id="284" r:id="rId12"/>
    <p:sldId id="274" r:id="rId13"/>
    <p:sldId id="259"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94" y="6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1B2B59-5E9A-434D-AC6B-62CB031EE71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r-FR"/>
        </a:p>
      </dgm:t>
    </dgm:pt>
    <dgm:pt modelId="{13B73094-D2F7-4A29-9C14-CA1F6F06839C}">
      <dgm:prSet phldrT="[Texte]" custT="1"/>
      <dgm:spPr/>
      <dgm:t>
        <a:bodyPr/>
        <a:lstStyle/>
        <a:p>
          <a:r>
            <a:rPr lang="fr-FR" sz="3600" b="1" dirty="0">
              <a:solidFill>
                <a:srgbClr val="00B050"/>
              </a:solidFill>
            </a:rPr>
            <a:t>SNV</a:t>
          </a:r>
          <a:endParaRPr lang="fr-FR" sz="3600" dirty="0">
            <a:solidFill>
              <a:srgbClr val="00B050"/>
            </a:solidFill>
          </a:endParaRPr>
        </a:p>
      </dgm:t>
    </dgm:pt>
    <dgm:pt modelId="{ECDED6BA-5CC9-46D0-8837-29365EDA0681}" type="parTrans" cxnId="{47887814-57BF-4E41-A1F3-F9A3B3087858}">
      <dgm:prSet/>
      <dgm:spPr/>
      <dgm:t>
        <a:bodyPr/>
        <a:lstStyle/>
        <a:p>
          <a:endParaRPr lang="fr-FR" sz="3600"/>
        </a:p>
      </dgm:t>
    </dgm:pt>
    <dgm:pt modelId="{62D0C5CB-5B27-4E25-8D43-ADAAFA66C81C}" type="sibTrans" cxnId="{47887814-57BF-4E41-A1F3-F9A3B3087858}">
      <dgm:prSet/>
      <dgm:spPr/>
      <dgm:t>
        <a:bodyPr/>
        <a:lstStyle/>
        <a:p>
          <a:endParaRPr lang="fr-FR" sz="3600"/>
        </a:p>
      </dgm:t>
    </dgm:pt>
    <dgm:pt modelId="{23A51A5B-F387-432A-B2AB-93DAB45D9F3A}">
      <dgm:prSet phldrT="[Texte]" custT="1"/>
      <dgm:spPr/>
      <dgm:t>
        <a:bodyPr/>
        <a:lstStyle/>
        <a:p>
          <a:pPr algn="ctr"/>
          <a:r>
            <a:rPr lang="fr-FR" sz="2000" b="1" dirty="0">
              <a:solidFill>
                <a:srgbClr val="0000CC"/>
              </a:solidFill>
            </a:rPr>
            <a:t>Biotechnologie</a:t>
          </a:r>
          <a:r>
            <a:rPr lang="fr-FR" sz="2000" dirty="0">
              <a:solidFill>
                <a:srgbClr val="0070C0"/>
              </a:solidFill>
            </a:rPr>
            <a:t> </a:t>
          </a:r>
          <a:endParaRPr lang="fr-FR" sz="2000" dirty="0"/>
        </a:p>
      </dgm:t>
    </dgm:pt>
    <dgm:pt modelId="{4B261D9B-9DB6-49DA-8FC1-759C2FE5D54E}" type="parTrans" cxnId="{446AD04F-CAE1-4BCF-9DA7-D1D8BC55747A}">
      <dgm:prSet/>
      <dgm:spPr/>
      <dgm:t>
        <a:bodyPr/>
        <a:lstStyle/>
        <a:p>
          <a:endParaRPr lang="fr-FR" sz="3600"/>
        </a:p>
      </dgm:t>
    </dgm:pt>
    <dgm:pt modelId="{BC84F2FD-504D-45EE-B043-FEE217C29BFC}" type="sibTrans" cxnId="{446AD04F-CAE1-4BCF-9DA7-D1D8BC55747A}">
      <dgm:prSet/>
      <dgm:spPr/>
      <dgm:t>
        <a:bodyPr/>
        <a:lstStyle/>
        <a:p>
          <a:endParaRPr lang="fr-FR" sz="3600"/>
        </a:p>
      </dgm:t>
    </dgm:pt>
    <dgm:pt modelId="{E09270B5-C612-464F-9C2D-E6CD2992D550}">
      <dgm:prSet phldrT="[Texte]" custT="1"/>
      <dgm:spPr/>
      <dgm:t>
        <a:bodyPr/>
        <a:lstStyle/>
        <a:p>
          <a:r>
            <a:rPr lang="fr-FR" sz="1600" b="1" dirty="0">
              <a:solidFill>
                <a:schemeClr val="tx1">
                  <a:lumMod val="75000"/>
                </a:schemeClr>
              </a:solidFill>
            </a:rPr>
            <a:t>- Biotechnologie Microbienne</a:t>
          </a:r>
        </a:p>
        <a:p>
          <a:r>
            <a:rPr lang="fr-FR" sz="1600" b="1" dirty="0">
              <a:solidFill>
                <a:srgbClr val="009900"/>
              </a:solidFill>
            </a:rPr>
            <a:t>- Biotechnologie végétale</a:t>
          </a:r>
          <a:endParaRPr lang="fr-FR" sz="1600" dirty="0"/>
        </a:p>
      </dgm:t>
    </dgm:pt>
    <dgm:pt modelId="{CFE7087D-DEA8-4B6B-B4FF-ECCE3ABDC601}" type="parTrans" cxnId="{D5103F75-CADE-4BD0-8170-923BD6FAF23D}">
      <dgm:prSet/>
      <dgm:spPr/>
      <dgm:t>
        <a:bodyPr/>
        <a:lstStyle/>
        <a:p>
          <a:endParaRPr lang="fr-FR" sz="3600"/>
        </a:p>
      </dgm:t>
    </dgm:pt>
    <dgm:pt modelId="{B8E2666B-9764-4170-9D73-13B3E44A1FF8}" type="sibTrans" cxnId="{D5103F75-CADE-4BD0-8170-923BD6FAF23D}">
      <dgm:prSet/>
      <dgm:spPr/>
      <dgm:t>
        <a:bodyPr/>
        <a:lstStyle/>
        <a:p>
          <a:endParaRPr lang="fr-FR" sz="3600"/>
        </a:p>
      </dgm:t>
    </dgm:pt>
    <dgm:pt modelId="{2E74F233-BA5C-4858-8475-B4518D560BF1}" type="pres">
      <dgm:prSet presAssocID="{A91B2B59-5E9A-434D-AC6B-62CB031EE71B}" presName="rootnode" presStyleCnt="0">
        <dgm:presLayoutVars>
          <dgm:chMax/>
          <dgm:chPref/>
          <dgm:dir/>
          <dgm:animLvl val="lvl"/>
        </dgm:presLayoutVars>
      </dgm:prSet>
      <dgm:spPr/>
    </dgm:pt>
    <dgm:pt modelId="{0E4FA6A0-BA27-446D-90A5-8A5F8B2134F3}" type="pres">
      <dgm:prSet presAssocID="{13B73094-D2F7-4A29-9C14-CA1F6F06839C}" presName="composite" presStyleCnt="0"/>
      <dgm:spPr/>
    </dgm:pt>
    <dgm:pt modelId="{1997E460-4D27-469F-BC0D-6287137C8A46}" type="pres">
      <dgm:prSet presAssocID="{13B73094-D2F7-4A29-9C14-CA1F6F06839C}" presName="LShape" presStyleLbl="alignNode1" presStyleIdx="0" presStyleCnt="5"/>
      <dgm:spPr>
        <a:solidFill>
          <a:srgbClr val="00B050"/>
        </a:solidFill>
      </dgm:spPr>
    </dgm:pt>
    <dgm:pt modelId="{084D326A-E2F3-4555-9CED-DC2C645853B0}" type="pres">
      <dgm:prSet presAssocID="{13B73094-D2F7-4A29-9C14-CA1F6F06839C}" presName="ParentText" presStyleLbl="revTx" presStyleIdx="0" presStyleCnt="3" custLinFactNeighborX="4122" custLinFactNeighborY="10846">
        <dgm:presLayoutVars>
          <dgm:chMax val="0"/>
          <dgm:chPref val="0"/>
          <dgm:bulletEnabled val="1"/>
        </dgm:presLayoutVars>
      </dgm:prSet>
      <dgm:spPr/>
    </dgm:pt>
    <dgm:pt modelId="{63B6D345-7504-421D-AA92-08B908ABE88B}" type="pres">
      <dgm:prSet presAssocID="{13B73094-D2F7-4A29-9C14-CA1F6F06839C}" presName="Triangle" presStyleLbl="alignNode1" presStyleIdx="1" presStyleCnt="5"/>
      <dgm:spPr/>
    </dgm:pt>
    <dgm:pt modelId="{C2826FF2-3FA2-4EB2-B6FB-E877DF01782E}" type="pres">
      <dgm:prSet presAssocID="{62D0C5CB-5B27-4E25-8D43-ADAAFA66C81C}" presName="sibTrans" presStyleCnt="0"/>
      <dgm:spPr/>
    </dgm:pt>
    <dgm:pt modelId="{E3C7B37F-05FA-4041-9945-ABA37E42A04A}" type="pres">
      <dgm:prSet presAssocID="{62D0C5CB-5B27-4E25-8D43-ADAAFA66C81C}" presName="space" presStyleCnt="0"/>
      <dgm:spPr/>
    </dgm:pt>
    <dgm:pt modelId="{122FAB3F-81F1-4F05-B058-FE3BBE580F8D}" type="pres">
      <dgm:prSet presAssocID="{23A51A5B-F387-432A-B2AB-93DAB45D9F3A}" presName="composite" presStyleCnt="0"/>
      <dgm:spPr/>
    </dgm:pt>
    <dgm:pt modelId="{19B501AC-CC5F-49B3-97AF-DB2443161493}" type="pres">
      <dgm:prSet presAssocID="{23A51A5B-F387-432A-B2AB-93DAB45D9F3A}" presName="LShape" presStyleLbl="alignNode1" presStyleIdx="2" presStyleCnt="5"/>
      <dgm:spPr>
        <a:solidFill>
          <a:srgbClr val="0070C0"/>
        </a:solidFill>
      </dgm:spPr>
    </dgm:pt>
    <dgm:pt modelId="{FA2FFAB9-0DBA-4DE2-B694-3D73FFD69D22}" type="pres">
      <dgm:prSet presAssocID="{23A51A5B-F387-432A-B2AB-93DAB45D9F3A}" presName="ParentText" presStyleLbl="revTx" presStyleIdx="1" presStyleCnt="3" custLinFactNeighborX="5849" custLinFactNeighborY="23616">
        <dgm:presLayoutVars>
          <dgm:chMax val="0"/>
          <dgm:chPref val="0"/>
          <dgm:bulletEnabled val="1"/>
        </dgm:presLayoutVars>
      </dgm:prSet>
      <dgm:spPr/>
    </dgm:pt>
    <dgm:pt modelId="{D5E7ED89-1BA8-4D41-87C8-57001BC1D77F}" type="pres">
      <dgm:prSet presAssocID="{23A51A5B-F387-432A-B2AB-93DAB45D9F3A}" presName="Triangle" presStyleLbl="alignNode1" presStyleIdx="3" presStyleCnt="5"/>
      <dgm:spPr/>
    </dgm:pt>
    <dgm:pt modelId="{B38A6E64-A763-4B7F-BD60-C59F5F90757D}" type="pres">
      <dgm:prSet presAssocID="{BC84F2FD-504D-45EE-B043-FEE217C29BFC}" presName="sibTrans" presStyleCnt="0"/>
      <dgm:spPr/>
    </dgm:pt>
    <dgm:pt modelId="{6821F4AD-89AC-4F36-942E-694D61CFB936}" type="pres">
      <dgm:prSet presAssocID="{BC84F2FD-504D-45EE-B043-FEE217C29BFC}" presName="space" presStyleCnt="0"/>
      <dgm:spPr/>
    </dgm:pt>
    <dgm:pt modelId="{D3804D2C-BE7A-4E9B-8C04-45D3DEA794B8}" type="pres">
      <dgm:prSet presAssocID="{E09270B5-C612-464F-9C2D-E6CD2992D550}" presName="composite" presStyleCnt="0"/>
      <dgm:spPr/>
    </dgm:pt>
    <dgm:pt modelId="{E1656D9E-A3B7-40D3-8FFE-C593A498329D}" type="pres">
      <dgm:prSet presAssocID="{E09270B5-C612-464F-9C2D-E6CD2992D550}" presName="LShape" presStyleLbl="alignNode1" presStyleIdx="4" presStyleCnt="5" custScaleY="105674" custLinFactNeighborX="-7135" custLinFactNeighborY="-7657"/>
      <dgm:spPr>
        <a:solidFill>
          <a:schemeClr val="accent4">
            <a:lumMod val="75000"/>
          </a:schemeClr>
        </a:solidFill>
      </dgm:spPr>
    </dgm:pt>
    <dgm:pt modelId="{3E4F60A0-2B93-49EB-8714-75A399F17A74}" type="pres">
      <dgm:prSet presAssocID="{E09270B5-C612-464F-9C2D-E6CD2992D550}" presName="ParentText" presStyleLbl="revTx" presStyleIdx="2" presStyleCnt="3" custScaleX="106057" custLinFactNeighborX="4103">
        <dgm:presLayoutVars>
          <dgm:chMax val="0"/>
          <dgm:chPref val="0"/>
          <dgm:bulletEnabled val="1"/>
        </dgm:presLayoutVars>
      </dgm:prSet>
      <dgm:spPr/>
    </dgm:pt>
  </dgm:ptLst>
  <dgm:cxnLst>
    <dgm:cxn modelId="{47887814-57BF-4E41-A1F3-F9A3B3087858}" srcId="{A91B2B59-5E9A-434D-AC6B-62CB031EE71B}" destId="{13B73094-D2F7-4A29-9C14-CA1F6F06839C}" srcOrd="0" destOrd="0" parTransId="{ECDED6BA-5CC9-46D0-8837-29365EDA0681}" sibTransId="{62D0C5CB-5B27-4E25-8D43-ADAAFA66C81C}"/>
    <dgm:cxn modelId="{446AD04F-CAE1-4BCF-9DA7-D1D8BC55747A}" srcId="{A91B2B59-5E9A-434D-AC6B-62CB031EE71B}" destId="{23A51A5B-F387-432A-B2AB-93DAB45D9F3A}" srcOrd="1" destOrd="0" parTransId="{4B261D9B-9DB6-49DA-8FC1-759C2FE5D54E}" sibTransId="{BC84F2FD-504D-45EE-B043-FEE217C29BFC}"/>
    <dgm:cxn modelId="{D5103F75-CADE-4BD0-8170-923BD6FAF23D}" srcId="{A91B2B59-5E9A-434D-AC6B-62CB031EE71B}" destId="{E09270B5-C612-464F-9C2D-E6CD2992D550}" srcOrd="2" destOrd="0" parTransId="{CFE7087D-DEA8-4B6B-B4FF-ECCE3ABDC601}" sibTransId="{B8E2666B-9764-4170-9D73-13B3E44A1FF8}"/>
    <dgm:cxn modelId="{B19844B8-E8A4-40FA-B627-F581467A8206}" type="presOf" srcId="{A91B2B59-5E9A-434D-AC6B-62CB031EE71B}" destId="{2E74F233-BA5C-4858-8475-B4518D560BF1}" srcOrd="0" destOrd="0" presId="urn:microsoft.com/office/officeart/2009/3/layout/StepUpProcess"/>
    <dgm:cxn modelId="{20E3FEDA-2602-4188-A788-A0FB47941B97}" type="presOf" srcId="{13B73094-D2F7-4A29-9C14-CA1F6F06839C}" destId="{084D326A-E2F3-4555-9CED-DC2C645853B0}" srcOrd="0" destOrd="0" presId="urn:microsoft.com/office/officeart/2009/3/layout/StepUpProcess"/>
    <dgm:cxn modelId="{C41679EA-84DB-4AF1-9FD8-AFA3B1A04C06}" type="presOf" srcId="{23A51A5B-F387-432A-B2AB-93DAB45D9F3A}" destId="{FA2FFAB9-0DBA-4DE2-B694-3D73FFD69D22}" srcOrd="0" destOrd="0" presId="urn:microsoft.com/office/officeart/2009/3/layout/StepUpProcess"/>
    <dgm:cxn modelId="{756B79FF-6514-48CB-A77F-C22F26B02883}" type="presOf" srcId="{E09270B5-C612-464F-9C2D-E6CD2992D550}" destId="{3E4F60A0-2B93-49EB-8714-75A399F17A74}" srcOrd="0" destOrd="0" presId="urn:microsoft.com/office/officeart/2009/3/layout/StepUpProcess"/>
    <dgm:cxn modelId="{27FE9D63-A614-4C7B-B4B8-703DE81BEDF9}" type="presParOf" srcId="{2E74F233-BA5C-4858-8475-B4518D560BF1}" destId="{0E4FA6A0-BA27-446D-90A5-8A5F8B2134F3}" srcOrd="0" destOrd="0" presId="urn:microsoft.com/office/officeart/2009/3/layout/StepUpProcess"/>
    <dgm:cxn modelId="{145A7936-87BA-495C-92FC-380787B4D0F8}" type="presParOf" srcId="{0E4FA6A0-BA27-446D-90A5-8A5F8B2134F3}" destId="{1997E460-4D27-469F-BC0D-6287137C8A46}" srcOrd="0" destOrd="0" presId="urn:microsoft.com/office/officeart/2009/3/layout/StepUpProcess"/>
    <dgm:cxn modelId="{5F48DB0E-F4B0-4A2E-B44A-7C06FC82709D}" type="presParOf" srcId="{0E4FA6A0-BA27-446D-90A5-8A5F8B2134F3}" destId="{084D326A-E2F3-4555-9CED-DC2C645853B0}" srcOrd="1" destOrd="0" presId="urn:microsoft.com/office/officeart/2009/3/layout/StepUpProcess"/>
    <dgm:cxn modelId="{77475956-73F5-4BDE-97A1-28C2341C0F11}" type="presParOf" srcId="{0E4FA6A0-BA27-446D-90A5-8A5F8B2134F3}" destId="{63B6D345-7504-421D-AA92-08B908ABE88B}" srcOrd="2" destOrd="0" presId="urn:microsoft.com/office/officeart/2009/3/layout/StepUpProcess"/>
    <dgm:cxn modelId="{059E0584-F080-4F44-BE19-2421532FB997}" type="presParOf" srcId="{2E74F233-BA5C-4858-8475-B4518D560BF1}" destId="{C2826FF2-3FA2-4EB2-B6FB-E877DF01782E}" srcOrd="1" destOrd="0" presId="urn:microsoft.com/office/officeart/2009/3/layout/StepUpProcess"/>
    <dgm:cxn modelId="{8646B104-49E9-416E-A5BF-5F8295A09D30}" type="presParOf" srcId="{C2826FF2-3FA2-4EB2-B6FB-E877DF01782E}" destId="{E3C7B37F-05FA-4041-9945-ABA37E42A04A}" srcOrd="0" destOrd="0" presId="urn:microsoft.com/office/officeart/2009/3/layout/StepUpProcess"/>
    <dgm:cxn modelId="{B8891AEB-04AF-4619-B6E2-572161254690}" type="presParOf" srcId="{2E74F233-BA5C-4858-8475-B4518D560BF1}" destId="{122FAB3F-81F1-4F05-B058-FE3BBE580F8D}" srcOrd="2" destOrd="0" presId="urn:microsoft.com/office/officeart/2009/3/layout/StepUpProcess"/>
    <dgm:cxn modelId="{2051D55B-3D48-4D26-9BCF-B0AC66900732}" type="presParOf" srcId="{122FAB3F-81F1-4F05-B058-FE3BBE580F8D}" destId="{19B501AC-CC5F-49B3-97AF-DB2443161493}" srcOrd="0" destOrd="0" presId="urn:microsoft.com/office/officeart/2009/3/layout/StepUpProcess"/>
    <dgm:cxn modelId="{79A9976F-A9BD-4A4C-B78E-5CB665FFA5CC}" type="presParOf" srcId="{122FAB3F-81F1-4F05-B058-FE3BBE580F8D}" destId="{FA2FFAB9-0DBA-4DE2-B694-3D73FFD69D22}" srcOrd="1" destOrd="0" presId="urn:microsoft.com/office/officeart/2009/3/layout/StepUpProcess"/>
    <dgm:cxn modelId="{C40EE51B-CB53-442E-8EA3-54D400AA71BA}" type="presParOf" srcId="{122FAB3F-81F1-4F05-B058-FE3BBE580F8D}" destId="{D5E7ED89-1BA8-4D41-87C8-57001BC1D77F}" srcOrd="2" destOrd="0" presId="urn:microsoft.com/office/officeart/2009/3/layout/StepUpProcess"/>
    <dgm:cxn modelId="{527F8346-EE29-4813-8E7E-7DF76E631642}" type="presParOf" srcId="{2E74F233-BA5C-4858-8475-B4518D560BF1}" destId="{B38A6E64-A763-4B7F-BD60-C59F5F90757D}" srcOrd="3" destOrd="0" presId="urn:microsoft.com/office/officeart/2009/3/layout/StepUpProcess"/>
    <dgm:cxn modelId="{A54BB323-C9B9-447C-B54E-DEF0A6E777E7}" type="presParOf" srcId="{B38A6E64-A763-4B7F-BD60-C59F5F90757D}" destId="{6821F4AD-89AC-4F36-942E-694D61CFB936}" srcOrd="0" destOrd="0" presId="urn:microsoft.com/office/officeart/2009/3/layout/StepUpProcess"/>
    <dgm:cxn modelId="{CABBE41F-E8CF-46E1-A8E1-AFDB5F2FF181}" type="presParOf" srcId="{2E74F233-BA5C-4858-8475-B4518D560BF1}" destId="{D3804D2C-BE7A-4E9B-8C04-45D3DEA794B8}" srcOrd="4" destOrd="0" presId="urn:microsoft.com/office/officeart/2009/3/layout/StepUpProcess"/>
    <dgm:cxn modelId="{FA2B0486-D1DC-4452-AA40-12C8B241C257}" type="presParOf" srcId="{D3804D2C-BE7A-4E9B-8C04-45D3DEA794B8}" destId="{E1656D9E-A3B7-40D3-8FFE-C593A498329D}" srcOrd="0" destOrd="0" presId="urn:microsoft.com/office/officeart/2009/3/layout/StepUpProcess"/>
    <dgm:cxn modelId="{2A57C3CF-FF0A-4616-9EAD-7BC02FAC1C11}" type="presParOf" srcId="{D3804D2C-BE7A-4E9B-8C04-45D3DEA794B8}" destId="{3E4F60A0-2B93-49EB-8714-75A399F17A7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91B2B59-5E9A-434D-AC6B-62CB031EE71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r-FR"/>
        </a:p>
      </dgm:t>
    </dgm:pt>
    <dgm:pt modelId="{13B73094-D2F7-4A29-9C14-CA1F6F06839C}">
      <dgm:prSet phldrT="[Texte]" custT="1"/>
      <dgm:spPr/>
      <dgm:t>
        <a:bodyPr/>
        <a:lstStyle/>
        <a:p>
          <a:r>
            <a:rPr lang="fr-FR" sz="3600" b="1">
              <a:solidFill>
                <a:srgbClr val="00B050"/>
              </a:solidFill>
            </a:rPr>
            <a:t>SNV</a:t>
          </a:r>
          <a:endParaRPr lang="fr-FR" sz="3600" dirty="0">
            <a:solidFill>
              <a:srgbClr val="00B050"/>
            </a:solidFill>
          </a:endParaRPr>
        </a:p>
      </dgm:t>
    </dgm:pt>
    <dgm:pt modelId="{ECDED6BA-5CC9-46D0-8837-29365EDA0681}" type="parTrans" cxnId="{47887814-57BF-4E41-A1F3-F9A3B3087858}">
      <dgm:prSet/>
      <dgm:spPr/>
      <dgm:t>
        <a:bodyPr/>
        <a:lstStyle/>
        <a:p>
          <a:endParaRPr lang="fr-FR" sz="3600"/>
        </a:p>
      </dgm:t>
    </dgm:pt>
    <dgm:pt modelId="{62D0C5CB-5B27-4E25-8D43-ADAAFA66C81C}" type="sibTrans" cxnId="{47887814-57BF-4E41-A1F3-F9A3B3087858}">
      <dgm:prSet/>
      <dgm:spPr/>
      <dgm:t>
        <a:bodyPr/>
        <a:lstStyle/>
        <a:p>
          <a:endParaRPr lang="fr-FR" sz="3600"/>
        </a:p>
      </dgm:t>
    </dgm:pt>
    <dgm:pt modelId="{23A51A5B-F387-432A-B2AB-93DAB45D9F3A}">
      <dgm:prSet phldrT="[Texte]" custT="1"/>
      <dgm:spPr/>
      <dgm:t>
        <a:bodyPr/>
        <a:lstStyle/>
        <a:p>
          <a:r>
            <a:rPr lang="fr-FR" sz="1400" b="1">
              <a:solidFill>
                <a:srgbClr val="0000CC"/>
              </a:solidFill>
            </a:rPr>
            <a:t>Biotechnologie</a:t>
          </a:r>
          <a:r>
            <a:rPr lang="fr-FR" sz="1400">
              <a:solidFill>
                <a:srgbClr val="0070C0"/>
              </a:solidFill>
            </a:rPr>
            <a:t> </a:t>
          </a:r>
          <a:endParaRPr lang="fr-FR" sz="1400" dirty="0"/>
        </a:p>
      </dgm:t>
    </dgm:pt>
    <dgm:pt modelId="{4B261D9B-9DB6-49DA-8FC1-759C2FE5D54E}" type="parTrans" cxnId="{446AD04F-CAE1-4BCF-9DA7-D1D8BC55747A}">
      <dgm:prSet/>
      <dgm:spPr/>
      <dgm:t>
        <a:bodyPr/>
        <a:lstStyle/>
        <a:p>
          <a:endParaRPr lang="fr-FR" sz="3600"/>
        </a:p>
      </dgm:t>
    </dgm:pt>
    <dgm:pt modelId="{BC84F2FD-504D-45EE-B043-FEE217C29BFC}" type="sibTrans" cxnId="{446AD04F-CAE1-4BCF-9DA7-D1D8BC55747A}">
      <dgm:prSet/>
      <dgm:spPr/>
      <dgm:t>
        <a:bodyPr/>
        <a:lstStyle/>
        <a:p>
          <a:endParaRPr lang="fr-FR" sz="3600"/>
        </a:p>
      </dgm:t>
    </dgm:pt>
    <dgm:pt modelId="{E09270B5-C612-464F-9C2D-E6CD2992D550}">
      <dgm:prSet phldrT="[Texte]" custT="1"/>
      <dgm:spPr/>
      <dgm:t>
        <a:bodyPr/>
        <a:lstStyle/>
        <a:p>
          <a:r>
            <a:rPr lang="fr-FR" sz="1400" b="1" dirty="0">
              <a:solidFill>
                <a:schemeClr val="tx1">
                  <a:lumMod val="75000"/>
                </a:schemeClr>
              </a:solidFill>
            </a:rPr>
            <a:t>Biotechnologie Microbienne</a:t>
          </a:r>
        </a:p>
        <a:p>
          <a:r>
            <a:rPr lang="fr-FR" sz="1400" b="1" dirty="0">
              <a:solidFill>
                <a:srgbClr val="009900"/>
              </a:solidFill>
            </a:rPr>
            <a:t>Biotechnologie végétale</a:t>
          </a:r>
          <a:endParaRPr lang="fr-FR" sz="1400" dirty="0"/>
        </a:p>
      </dgm:t>
    </dgm:pt>
    <dgm:pt modelId="{CFE7087D-DEA8-4B6B-B4FF-ECCE3ABDC601}" type="parTrans" cxnId="{D5103F75-CADE-4BD0-8170-923BD6FAF23D}">
      <dgm:prSet/>
      <dgm:spPr/>
      <dgm:t>
        <a:bodyPr/>
        <a:lstStyle/>
        <a:p>
          <a:endParaRPr lang="fr-FR" sz="3600"/>
        </a:p>
      </dgm:t>
    </dgm:pt>
    <dgm:pt modelId="{B8E2666B-9764-4170-9D73-13B3E44A1FF8}" type="sibTrans" cxnId="{D5103F75-CADE-4BD0-8170-923BD6FAF23D}">
      <dgm:prSet/>
      <dgm:spPr/>
      <dgm:t>
        <a:bodyPr/>
        <a:lstStyle/>
        <a:p>
          <a:endParaRPr lang="fr-FR" sz="3600"/>
        </a:p>
      </dgm:t>
    </dgm:pt>
    <dgm:pt modelId="{2B1187EA-B631-4577-8B45-8F884A737E0A}">
      <dgm:prSet custT="1"/>
      <dgm:spPr/>
      <dgm:t>
        <a:bodyPr/>
        <a:lstStyle/>
        <a:p>
          <a:r>
            <a:rPr lang="fr-FR" sz="1400" b="1">
              <a:solidFill>
                <a:srgbClr val="FF0000"/>
              </a:solidFill>
            </a:rPr>
            <a:t>Biotechnologie et Santé</a:t>
          </a:r>
        </a:p>
        <a:p>
          <a:r>
            <a:rPr lang="fr-FR" sz="1400" b="1">
              <a:solidFill>
                <a:schemeClr val="tx1">
                  <a:lumMod val="75000"/>
                </a:schemeClr>
              </a:solidFill>
            </a:rPr>
            <a:t>Biotechnologie Microbienne</a:t>
          </a:r>
        </a:p>
        <a:p>
          <a:r>
            <a:rPr lang="fr-FR" sz="1400" b="1">
              <a:solidFill>
                <a:srgbClr val="009900"/>
              </a:solidFill>
            </a:rPr>
            <a:t>Biotechnologie et valorisation des plantes</a:t>
          </a:r>
          <a:endParaRPr lang="fr-FR" sz="1400" b="1" dirty="0">
            <a:solidFill>
              <a:schemeClr val="bg1">
                <a:lumMod val="75000"/>
              </a:schemeClr>
            </a:solidFill>
          </a:endParaRPr>
        </a:p>
      </dgm:t>
    </dgm:pt>
    <dgm:pt modelId="{5E4AA57D-1657-496A-A42A-635F5ABA5BAB}" type="parTrans" cxnId="{AEAB035B-7E3D-4B9D-90BC-C50EB756AE92}">
      <dgm:prSet/>
      <dgm:spPr/>
      <dgm:t>
        <a:bodyPr/>
        <a:lstStyle/>
        <a:p>
          <a:endParaRPr lang="fr-FR" sz="3600"/>
        </a:p>
      </dgm:t>
    </dgm:pt>
    <dgm:pt modelId="{90B17D5A-9250-43F4-9B57-217A8A922B9D}" type="sibTrans" cxnId="{AEAB035B-7E3D-4B9D-90BC-C50EB756AE92}">
      <dgm:prSet/>
      <dgm:spPr/>
      <dgm:t>
        <a:bodyPr/>
        <a:lstStyle/>
        <a:p>
          <a:endParaRPr lang="fr-FR" sz="3600"/>
        </a:p>
      </dgm:t>
    </dgm:pt>
    <dgm:pt modelId="{8524B024-180F-4EB2-AFF4-540F3A52977F}">
      <dgm:prSet custT="1"/>
      <dgm:spPr/>
      <dgm:t>
        <a:bodyPr/>
        <a:lstStyle/>
        <a:p>
          <a:r>
            <a:rPr lang="fr-FR" sz="1400" b="1">
              <a:solidFill>
                <a:schemeClr val="accent6">
                  <a:lumMod val="75000"/>
                  <a:lumOff val="25000"/>
                </a:schemeClr>
              </a:solidFill>
            </a:rPr>
            <a:t>Biotechnologie et pathologie moléculaire</a:t>
          </a:r>
        </a:p>
        <a:p>
          <a:r>
            <a:rPr lang="fr-FR" sz="1400" b="1">
              <a:solidFill>
                <a:srgbClr val="00B050"/>
              </a:solidFill>
            </a:rPr>
            <a:t>Biotechnologie Alimentaire</a:t>
          </a:r>
        </a:p>
        <a:p>
          <a:r>
            <a:rPr lang="fr-FR" sz="1400" b="1">
              <a:solidFill>
                <a:srgbClr val="FF0000"/>
              </a:solidFill>
            </a:rPr>
            <a:t>Biotechnologie  et santé</a:t>
          </a:r>
        </a:p>
        <a:p>
          <a:r>
            <a:rPr lang="fr-FR" sz="1400" b="1">
              <a:solidFill>
                <a:schemeClr val="tx1">
                  <a:lumMod val="75000"/>
                </a:schemeClr>
              </a:solidFill>
            </a:rPr>
            <a:t>Biotechnologie Microbienne</a:t>
          </a:r>
          <a:endParaRPr lang="fr-FR" sz="1400" b="1" dirty="0">
            <a:solidFill>
              <a:schemeClr val="tx1">
                <a:lumMod val="75000"/>
              </a:schemeClr>
            </a:solidFill>
          </a:endParaRPr>
        </a:p>
      </dgm:t>
    </dgm:pt>
    <dgm:pt modelId="{CFB2AF9F-4FA6-4DAB-82F2-7F590FB572F7}" type="parTrans" cxnId="{221DA91E-4054-4D23-876C-582AB35E3209}">
      <dgm:prSet/>
      <dgm:spPr/>
      <dgm:t>
        <a:bodyPr/>
        <a:lstStyle/>
        <a:p>
          <a:endParaRPr lang="fr-FR" sz="3600"/>
        </a:p>
      </dgm:t>
    </dgm:pt>
    <dgm:pt modelId="{E5EE255F-A492-4BE3-AF15-356619B4E098}" type="sibTrans" cxnId="{221DA91E-4054-4D23-876C-582AB35E3209}">
      <dgm:prSet/>
      <dgm:spPr/>
      <dgm:t>
        <a:bodyPr/>
        <a:lstStyle/>
        <a:p>
          <a:endParaRPr lang="fr-FR" sz="3600"/>
        </a:p>
      </dgm:t>
    </dgm:pt>
    <dgm:pt modelId="{2E74F233-BA5C-4858-8475-B4518D560BF1}" type="pres">
      <dgm:prSet presAssocID="{A91B2B59-5E9A-434D-AC6B-62CB031EE71B}" presName="rootnode" presStyleCnt="0">
        <dgm:presLayoutVars>
          <dgm:chMax/>
          <dgm:chPref/>
          <dgm:dir/>
          <dgm:animLvl val="lvl"/>
        </dgm:presLayoutVars>
      </dgm:prSet>
      <dgm:spPr/>
    </dgm:pt>
    <dgm:pt modelId="{0E4FA6A0-BA27-446D-90A5-8A5F8B2134F3}" type="pres">
      <dgm:prSet presAssocID="{13B73094-D2F7-4A29-9C14-CA1F6F06839C}" presName="composite" presStyleCnt="0"/>
      <dgm:spPr/>
    </dgm:pt>
    <dgm:pt modelId="{1997E460-4D27-469F-BC0D-6287137C8A46}" type="pres">
      <dgm:prSet presAssocID="{13B73094-D2F7-4A29-9C14-CA1F6F06839C}" presName="LShape" presStyleLbl="alignNode1" presStyleIdx="0" presStyleCnt="9"/>
      <dgm:spPr>
        <a:solidFill>
          <a:srgbClr val="00B050"/>
        </a:solidFill>
      </dgm:spPr>
    </dgm:pt>
    <dgm:pt modelId="{084D326A-E2F3-4555-9CED-DC2C645853B0}" type="pres">
      <dgm:prSet presAssocID="{13B73094-D2F7-4A29-9C14-CA1F6F06839C}" presName="ParentText" presStyleLbl="revTx" presStyleIdx="0" presStyleCnt="5" custLinFactNeighborX="4122" custLinFactNeighborY="6460">
        <dgm:presLayoutVars>
          <dgm:chMax val="0"/>
          <dgm:chPref val="0"/>
          <dgm:bulletEnabled val="1"/>
        </dgm:presLayoutVars>
      </dgm:prSet>
      <dgm:spPr/>
    </dgm:pt>
    <dgm:pt modelId="{63B6D345-7504-421D-AA92-08B908ABE88B}" type="pres">
      <dgm:prSet presAssocID="{13B73094-D2F7-4A29-9C14-CA1F6F06839C}" presName="Triangle" presStyleLbl="alignNode1" presStyleIdx="1" presStyleCnt="9"/>
      <dgm:spPr/>
    </dgm:pt>
    <dgm:pt modelId="{C2826FF2-3FA2-4EB2-B6FB-E877DF01782E}" type="pres">
      <dgm:prSet presAssocID="{62D0C5CB-5B27-4E25-8D43-ADAAFA66C81C}" presName="sibTrans" presStyleCnt="0"/>
      <dgm:spPr/>
    </dgm:pt>
    <dgm:pt modelId="{E3C7B37F-05FA-4041-9945-ABA37E42A04A}" type="pres">
      <dgm:prSet presAssocID="{62D0C5CB-5B27-4E25-8D43-ADAAFA66C81C}" presName="space" presStyleCnt="0"/>
      <dgm:spPr/>
    </dgm:pt>
    <dgm:pt modelId="{122FAB3F-81F1-4F05-B058-FE3BBE580F8D}" type="pres">
      <dgm:prSet presAssocID="{23A51A5B-F387-432A-B2AB-93DAB45D9F3A}" presName="composite" presStyleCnt="0"/>
      <dgm:spPr/>
    </dgm:pt>
    <dgm:pt modelId="{19B501AC-CC5F-49B3-97AF-DB2443161493}" type="pres">
      <dgm:prSet presAssocID="{23A51A5B-F387-432A-B2AB-93DAB45D9F3A}" presName="LShape" presStyleLbl="alignNode1" presStyleIdx="2" presStyleCnt="9"/>
      <dgm:spPr>
        <a:solidFill>
          <a:srgbClr val="0070C0"/>
        </a:solidFill>
      </dgm:spPr>
    </dgm:pt>
    <dgm:pt modelId="{FA2FFAB9-0DBA-4DE2-B694-3D73FFD69D22}" type="pres">
      <dgm:prSet presAssocID="{23A51A5B-F387-432A-B2AB-93DAB45D9F3A}" presName="ParentText" presStyleLbl="revTx" presStyleIdx="1" presStyleCnt="5" custLinFactNeighborX="5849" custLinFactNeighborY="23616">
        <dgm:presLayoutVars>
          <dgm:chMax val="0"/>
          <dgm:chPref val="0"/>
          <dgm:bulletEnabled val="1"/>
        </dgm:presLayoutVars>
      </dgm:prSet>
      <dgm:spPr/>
    </dgm:pt>
    <dgm:pt modelId="{D5E7ED89-1BA8-4D41-87C8-57001BC1D77F}" type="pres">
      <dgm:prSet presAssocID="{23A51A5B-F387-432A-B2AB-93DAB45D9F3A}" presName="Triangle" presStyleLbl="alignNode1" presStyleIdx="3" presStyleCnt="9"/>
      <dgm:spPr/>
    </dgm:pt>
    <dgm:pt modelId="{B38A6E64-A763-4B7F-BD60-C59F5F90757D}" type="pres">
      <dgm:prSet presAssocID="{BC84F2FD-504D-45EE-B043-FEE217C29BFC}" presName="sibTrans" presStyleCnt="0"/>
      <dgm:spPr/>
    </dgm:pt>
    <dgm:pt modelId="{6821F4AD-89AC-4F36-942E-694D61CFB936}" type="pres">
      <dgm:prSet presAssocID="{BC84F2FD-504D-45EE-B043-FEE217C29BFC}" presName="space" presStyleCnt="0"/>
      <dgm:spPr/>
    </dgm:pt>
    <dgm:pt modelId="{D3804D2C-BE7A-4E9B-8C04-45D3DEA794B8}" type="pres">
      <dgm:prSet presAssocID="{E09270B5-C612-464F-9C2D-E6CD2992D550}" presName="composite" presStyleCnt="0"/>
      <dgm:spPr/>
    </dgm:pt>
    <dgm:pt modelId="{E1656D9E-A3B7-40D3-8FFE-C593A498329D}" type="pres">
      <dgm:prSet presAssocID="{E09270B5-C612-464F-9C2D-E6CD2992D550}" presName="LShape" presStyleLbl="alignNode1" presStyleIdx="4" presStyleCnt="9" custScaleY="134818" custLinFactNeighborX="-7135" custLinFactNeighborY="13778"/>
      <dgm:spPr>
        <a:solidFill>
          <a:schemeClr val="accent4">
            <a:lumMod val="75000"/>
          </a:schemeClr>
        </a:solidFill>
      </dgm:spPr>
    </dgm:pt>
    <dgm:pt modelId="{3E4F60A0-2B93-49EB-8714-75A399F17A74}" type="pres">
      <dgm:prSet presAssocID="{E09270B5-C612-464F-9C2D-E6CD2992D550}" presName="ParentText" presStyleLbl="revTx" presStyleIdx="2" presStyleCnt="5">
        <dgm:presLayoutVars>
          <dgm:chMax val="0"/>
          <dgm:chPref val="0"/>
          <dgm:bulletEnabled val="1"/>
        </dgm:presLayoutVars>
      </dgm:prSet>
      <dgm:spPr/>
    </dgm:pt>
    <dgm:pt modelId="{FE9C5600-6E6C-4F76-B933-DB93DE0A2512}" type="pres">
      <dgm:prSet presAssocID="{E09270B5-C612-464F-9C2D-E6CD2992D550}" presName="Triangle" presStyleLbl="alignNode1" presStyleIdx="5" presStyleCnt="9"/>
      <dgm:spPr/>
    </dgm:pt>
    <dgm:pt modelId="{4BE49EDC-C6EB-4344-A644-DF9F84BB624F}" type="pres">
      <dgm:prSet presAssocID="{B8E2666B-9764-4170-9D73-13B3E44A1FF8}" presName="sibTrans" presStyleCnt="0"/>
      <dgm:spPr/>
    </dgm:pt>
    <dgm:pt modelId="{1D232B17-8A88-4906-9101-592EB598FBBB}" type="pres">
      <dgm:prSet presAssocID="{B8E2666B-9764-4170-9D73-13B3E44A1FF8}" presName="space" presStyleCnt="0"/>
      <dgm:spPr/>
    </dgm:pt>
    <dgm:pt modelId="{B679D24F-CDE8-4D60-B6F8-7F2F8AC70D94}" type="pres">
      <dgm:prSet presAssocID="{2B1187EA-B631-4577-8B45-8F884A737E0A}" presName="composite" presStyleCnt="0"/>
      <dgm:spPr/>
    </dgm:pt>
    <dgm:pt modelId="{F7A6BFB3-048B-41CD-897F-E3547B1A2CEC}" type="pres">
      <dgm:prSet presAssocID="{2B1187EA-B631-4577-8B45-8F884A737E0A}" presName="LShape" presStyleLbl="alignNode1" presStyleIdx="6" presStyleCnt="9" custScaleY="178604" custLinFactNeighborX="-5592" custLinFactNeighborY="29637"/>
      <dgm:spPr>
        <a:solidFill>
          <a:srgbClr val="FF0000"/>
        </a:solidFill>
      </dgm:spPr>
    </dgm:pt>
    <dgm:pt modelId="{0ED5BA5F-3EE4-4695-8649-1FA2F3112AA3}" type="pres">
      <dgm:prSet presAssocID="{2B1187EA-B631-4577-8B45-8F884A737E0A}" presName="ParentText" presStyleLbl="revTx" presStyleIdx="3" presStyleCnt="5" custScaleY="143341" custLinFactNeighborX="1962" custLinFactNeighborY="28221">
        <dgm:presLayoutVars>
          <dgm:chMax val="0"/>
          <dgm:chPref val="0"/>
          <dgm:bulletEnabled val="1"/>
        </dgm:presLayoutVars>
      </dgm:prSet>
      <dgm:spPr/>
    </dgm:pt>
    <dgm:pt modelId="{3088FEC6-666B-479A-8764-280BA4C3BDC5}" type="pres">
      <dgm:prSet presAssocID="{2B1187EA-B631-4577-8B45-8F884A737E0A}" presName="Triangle" presStyleLbl="alignNode1" presStyleIdx="7" presStyleCnt="9"/>
      <dgm:spPr/>
    </dgm:pt>
    <dgm:pt modelId="{F4E2270A-03ED-4811-853C-066E276A3601}" type="pres">
      <dgm:prSet presAssocID="{90B17D5A-9250-43F4-9B57-217A8A922B9D}" presName="sibTrans" presStyleCnt="0"/>
      <dgm:spPr/>
    </dgm:pt>
    <dgm:pt modelId="{B26E606F-CB52-4C5B-9505-784DEF705EF6}" type="pres">
      <dgm:prSet presAssocID="{90B17D5A-9250-43F4-9B57-217A8A922B9D}" presName="space" presStyleCnt="0"/>
      <dgm:spPr/>
    </dgm:pt>
    <dgm:pt modelId="{FAAB1FBA-EDF2-47C4-BEB1-8959FD150369}" type="pres">
      <dgm:prSet presAssocID="{8524B024-180F-4EB2-AFF4-540F3A52977F}" presName="composite" presStyleCnt="0"/>
      <dgm:spPr/>
    </dgm:pt>
    <dgm:pt modelId="{D3B94692-19FF-4041-A20A-A54145655735}" type="pres">
      <dgm:prSet presAssocID="{8524B024-180F-4EB2-AFF4-540F3A52977F}" presName="LShape" presStyleLbl="alignNode1" presStyleIdx="8" presStyleCnt="9" custScaleY="243233" custLinFactNeighborX="-5154" custLinFactNeighborY="50757"/>
      <dgm:spPr>
        <a:solidFill>
          <a:schemeClr val="accent6">
            <a:lumMod val="50000"/>
            <a:lumOff val="50000"/>
          </a:schemeClr>
        </a:solidFill>
      </dgm:spPr>
    </dgm:pt>
    <dgm:pt modelId="{3D52A609-74CA-4DAC-ACF0-E09CB4765FE1}" type="pres">
      <dgm:prSet presAssocID="{8524B024-180F-4EB2-AFF4-540F3A52977F}" presName="ParentText" presStyleLbl="revTx" presStyleIdx="4" presStyleCnt="5" custScaleY="149436" custLinFactNeighborX="1306" custLinFactNeighborY="25333">
        <dgm:presLayoutVars>
          <dgm:chMax val="0"/>
          <dgm:chPref val="0"/>
          <dgm:bulletEnabled val="1"/>
        </dgm:presLayoutVars>
      </dgm:prSet>
      <dgm:spPr/>
    </dgm:pt>
  </dgm:ptLst>
  <dgm:cxnLst>
    <dgm:cxn modelId="{47887814-57BF-4E41-A1F3-F9A3B3087858}" srcId="{A91B2B59-5E9A-434D-AC6B-62CB031EE71B}" destId="{13B73094-D2F7-4A29-9C14-CA1F6F06839C}" srcOrd="0" destOrd="0" parTransId="{ECDED6BA-5CC9-46D0-8837-29365EDA0681}" sibTransId="{62D0C5CB-5B27-4E25-8D43-ADAAFA66C81C}"/>
    <dgm:cxn modelId="{221DA91E-4054-4D23-876C-582AB35E3209}" srcId="{A91B2B59-5E9A-434D-AC6B-62CB031EE71B}" destId="{8524B024-180F-4EB2-AFF4-540F3A52977F}" srcOrd="4" destOrd="0" parTransId="{CFB2AF9F-4FA6-4DAB-82F2-7F590FB572F7}" sibTransId="{E5EE255F-A492-4BE3-AF15-356619B4E098}"/>
    <dgm:cxn modelId="{AEAB035B-7E3D-4B9D-90BC-C50EB756AE92}" srcId="{A91B2B59-5E9A-434D-AC6B-62CB031EE71B}" destId="{2B1187EA-B631-4577-8B45-8F884A737E0A}" srcOrd="3" destOrd="0" parTransId="{5E4AA57D-1657-496A-A42A-635F5ABA5BAB}" sibTransId="{90B17D5A-9250-43F4-9B57-217A8A922B9D}"/>
    <dgm:cxn modelId="{446AD04F-CAE1-4BCF-9DA7-D1D8BC55747A}" srcId="{A91B2B59-5E9A-434D-AC6B-62CB031EE71B}" destId="{23A51A5B-F387-432A-B2AB-93DAB45D9F3A}" srcOrd="1" destOrd="0" parTransId="{4B261D9B-9DB6-49DA-8FC1-759C2FE5D54E}" sibTransId="{BC84F2FD-504D-45EE-B043-FEE217C29BFC}"/>
    <dgm:cxn modelId="{D5103F75-CADE-4BD0-8170-923BD6FAF23D}" srcId="{A91B2B59-5E9A-434D-AC6B-62CB031EE71B}" destId="{E09270B5-C612-464F-9C2D-E6CD2992D550}" srcOrd="2" destOrd="0" parTransId="{CFE7087D-DEA8-4B6B-B4FF-ECCE3ABDC601}" sibTransId="{B8E2666B-9764-4170-9D73-13B3E44A1FF8}"/>
    <dgm:cxn modelId="{F492F087-CBA8-40E7-BEDA-D650BB6D4F76}" type="presOf" srcId="{8524B024-180F-4EB2-AFF4-540F3A52977F}" destId="{3D52A609-74CA-4DAC-ACF0-E09CB4765FE1}" srcOrd="0" destOrd="0" presId="urn:microsoft.com/office/officeart/2009/3/layout/StepUpProcess"/>
    <dgm:cxn modelId="{B19844B8-E8A4-40FA-B627-F581467A8206}" type="presOf" srcId="{A91B2B59-5E9A-434D-AC6B-62CB031EE71B}" destId="{2E74F233-BA5C-4858-8475-B4518D560BF1}" srcOrd="0" destOrd="0" presId="urn:microsoft.com/office/officeart/2009/3/layout/StepUpProcess"/>
    <dgm:cxn modelId="{20E3FEDA-2602-4188-A788-A0FB47941B97}" type="presOf" srcId="{13B73094-D2F7-4A29-9C14-CA1F6F06839C}" destId="{084D326A-E2F3-4555-9CED-DC2C645853B0}" srcOrd="0" destOrd="0" presId="urn:microsoft.com/office/officeart/2009/3/layout/StepUpProcess"/>
    <dgm:cxn modelId="{C41679EA-84DB-4AF1-9FD8-AFA3B1A04C06}" type="presOf" srcId="{23A51A5B-F387-432A-B2AB-93DAB45D9F3A}" destId="{FA2FFAB9-0DBA-4DE2-B694-3D73FFD69D22}" srcOrd="0" destOrd="0" presId="urn:microsoft.com/office/officeart/2009/3/layout/StepUpProcess"/>
    <dgm:cxn modelId="{11CED7F3-EFFE-4A1D-8332-C5D13F106CC0}" type="presOf" srcId="{2B1187EA-B631-4577-8B45-8F884A737E0A}" destId="{0ED5BA5F-3EE4-4695-8649-1FA2F3112AA3}" srcOrd="0" destOrd="0" presId="urn:microsoft.com/office/officeart/2009/3/layout/StepUpProcess"/>
    <dgm:cxn modelId="{756B79FF-6514-48CB-A77F-C22F26B02883}" type="presOf" srcId="{E09270B5-C612-464F-9C2D-E6CD2992D550}" destId="{3E4F60A0-2B93-49EB-8714-75A399F17A74}" srcOrd="0" destOrd="0" presId="urn:microsoft.com/office/officeart/2009/3/layout/StepUpProcess"/>
    <dgm:cxn modelId="{27FE9D63-A614-4C7B-B4B8-703DE81BEDF9}" type="presParOf" srcId="{2E74F233-BA5C-4858-8475-B4518D560BF1}" destId="{0E4FA6A0-BA27-446D-90A5-8A5F8B2134F3}" srcOrd="0" destOrd="0" presId="urn:microsoft.com/office/officeart/2009/3/layout/StepUpProcess"/>
    <dgm:cxn modelId="{145A7936-87BA-495C-92FC-380787B4D0F8}" type="presParOf" srcId="{0E4FA6A0-BA27-446D-90A5-8A5F8B2134F3}" destId="{1997E460-4D27-469F-BC0D-6287137C8A46}" srcOrd="0" destOrd="0" presId="urn:microsoft.com/office/officeart/2009/3/layout/StepUpProcess"/>
    <dgm:cxn modelId="{5F48DB0E-F4B0-4A2E-B44A-7C06FC82709D}" type="presParOf" srcId="{0E4FA6A0-BA27-446D-90A5-8A5F8B2134F3}" destId="{084D326A-E2F3-4555-9CED-DC2C645853B0}" srcOrd="1" destOrd="0" presId="urn:microsoft.com/office/officeart/2009/3/layout/StepUpProcess"/>
    <dgm:cxn modelId="{77475956-73F5-4BDE-97A1-28C2341C0F11}" type="presParOf" srcId="{0E4FA6A0-BA27-446D-90A5-8A5F8B2134F3}" destId="{63B6D345-7504-421D-AA92-08B908ABE88B}" srcOrd="2" destOrd="0" presId="urn:microsoft.com/office/officeart/2009/3/layout/StepUpProcess"/>
    <dgm:cxn modelId="{059E0584-F080-4F44-BE19-2421532FB997}" type="presParOf" srcId="{2E74F233-BA5C-4858-8475-B4518D560BF1}" destId="{C2826FF2-3FA2-4EB2-B6FB-E877DF01782E}" srcOrd="1" destOrd="0" presId="urn:microsoft.com/office/officeart/2009/3/layout/StepUpProcess"/>
    <dgm:cxn modelId="{8646B104-49E9-416E-A5BF-5F8295A09D30}" type="presParOf" srcId="{C2826FF2-3FA2-4EB2-B6FB-E877DF01782E}" destId="{E3C7B37F-05FA-4041-9945-ABA37E42A04A}" srcOrd="0" destOrd="0" presId="urn:microsoft.com/office/officeart/2009/3/layout/StepUpProcess"/>
    <dgm:cxn modelId="{B8891AEB-04AF-4619-B6E2-572161254690}" type="presParOf" srcId="{2E74F233-BA5C-4858-8475-B4518D560BF1}" destId="{122FAB3F-81F1-4F05-B058-FE3BBE580F8D}" srcOrd="2" destOrd="0" presId="urn:microsoft.com/office/officeart/2009/3/layout/StepUpProcess"/>
    <dgm:cxn modelId="{2051D55B-3D48-4D26-9BCF-B0AC66900732}" type="presParOf" srcId="{122FAB3F-81F1-4F05-B058-FE3BBE580F8D}" destId="{19B501AC-CC5F-49B3-97AF-DB2443161493}" srcOrd="0" destOrd="0" presId="urn:microsoft.com/office/officeart/2009/3/layout/StepUpProcess"/>
    <dgm:cxn modelId="{79A9976F-A9BD-4A4C-B78E-5CB665FFA5CC}" type="presParOf" srcId="{122FAB3F-81F1-4F05-B058-FE3BBE580F8D}" destId="{FA2FFAB9-0DBA-4DE2-B694-3D73FFD69D22}" srcOrd="1" destOrd="0" presId="urn:microsoft.com/office/officeart/2009/3/layout/StepUpProcess"/>
    <dgm:cxn modelId="{C40EE51B-CB53-442E-8EA3-54D400AA71BA}" type="presParOf" srcId="{122FAB3F-81F1-4F05-B058-FE3BBE580F8D}" destId="{D5E7ED89-1BA8-4D41-87C8-57001BC1D77F}" srcOrd="2" destOrd="0" presId="urn:microsoft.com/office/officeart/2009/3/layout/StepUpProcess"/>
    <dgm:cxn modelId="{527F8346-EE29-4813-8E7E-7DF76E631642}" type="presParOf" srcId="{2E74F233-BA5C-4858-8475-B4518D560BF1}" destId="{B38A6E64-A763-4B7F-BD60-C59F5F90757D}" srcOrd="3" destOrd="0" presId="urn:microsoft.com/office/officeart/2009/3/layout/StepUpProcess"/>
    <dgm:cxn modelId="{A54BB323-C9B9-447C-B54E-DEF0A6E777E7}" type="presParOf" srcId="{B38A6E64-A763-4B7F-BD60-C59F5F90757D}" destId="{6821F4AD-89AC-4F36-942E-694D61CFB936}" srcOrd="0" destOrd="0" presId="urn:microsoft.com/office/officeart/2009/3/layout/StepUpProcess"/>
    <dgm:cxn modelId="{CABBE41F-E8CF-46E1-A8E1-AFDB5F2FF181}" type="presParOf" srcId="{2E74F233-BA5C-4858-8475-B4518D560BF1}" destId="{D3804D2C-BE7A-4E9B-8C04-45D3DEA794B8}" srcOrd="4" destOrd="0" presId="urn:microsoft.com/office/officeart/2009/3/layout/StepUpProcess"/>
    <dgm:cxn modelId="{FA2B0486-D1DC-4452-AA40-12C8B241C257}" type="presParOf" srcId="{D3804D2C-BE7A-4E9B-8C04-45D3DEA794B8}" destId="{E1656D9E-A3B7-40D3-8FFE-C593A498329D}" srcOrd="0" destOrd="0" presId="urn:microsoft.com/office/officeart/2009/3/layout/StepUpProcess"/>
    <dgm:cxn modelId="{2A57C3CF-FF0A-4616-9EAD-7BC02FAC1C11}" type="presParOf" srcId="{D3804D2C-BE7A-4E9B-8C04-45D3DEA794B8}" destId="{3E4F60A0-2B93-49EB-8714-75A399F17A74}" srcOrd="1" destOrd="0" presId="urn:microsoft.com/office/officeart/2009/3/layout/StepUpProcess"/>
    <dgm:cxn modelId="{7F68F597-EBF5-4FA4-8B2C-3E870F2935DA}" type="presParOf" srcId="{D3804D2C-BE7A-4E9B-8C04-45D3DEA794B8}" destId="{FE9C5600-6E6C-4F76-B933-DB93DE0A2512}" srcOrd="2" destOrd="0" presId="urn:microsoft.com/office/officeart/2009/3/layout/StepUpProcess"/>
    <dgm:cxn modelId="{FEA9EB9C-0B92-4676-8804-C651F1B90331}" type="presParOf" srcId="{2E74F233-BA5C-4858-8475-B4518D560BF1}" destId="{4BE49EDC-C6EB-4344-A644-DF9F84BB624F}" srcOrd="5" destOrd="0" presId="urn:microsoft.com/office/officeart/2009/3/layout/StepUpProcess"/>
    <dgm:cxn modelId="{E539DD2B-D323-4E8D-BCEC-1A41963097AA}" type="presParOf" srcId="{4BE49EDC-C6EB-4344-A644-DF9F84BB624F}" destId="{1D232B17-8A88-4906-9101-592EB598FBBB}" srcOrd="0" destOrd="0" presId="urn:microsoft.com/office/officeart/2009/3/layout/StepUpProcess"/>
    <dgm:cxn modelId="{6234799D-DF4C-401F-B1E4-7EC2D6729FB8}" type="presParOf" srcId="{2E74F233-BA5C-4858-8475-B4518D560BF1}" destId="{B679D24F-CDE8-4D60-B6F8-7F2F8AC70D94}" srcOrd="6" destOrd="0" presId="urn:microsoft.com/office/officeart/2009/3/layout/StepUpProcess"/>
    <dgm:cxn modelId="{C8B2E555-0852-42BD-89CC-570220EB0268}" type="presParOf" srcId="{B679D24F-CDE8-4D60-B6F8-7F2F8AC70D94}" destId="{F7A6BFB3-048B-41CD-897F-E3547B1A2CEC}" srcOrd="0" destOrd="0" presId="urn:microsoft.com/office/officeart/2009/3/layout/StepUpProcess"/>
    <dgm:cxn modelId="{4CBC20AB-D6DC-43F5-9F02-530B777CDA1C}" type="presParOf" srcId="{B679D24F-CDE8-4D60-B6F8-7F2F8AC70D94}" destId="{0ED5BA5F-3EE4-4695-8649-1FA2F3112AA3}" srcOrd="1" destOrd="0" presId="urn:microsoft.com/office/officeart/2009/3/layout/StepUpProcess"/>
    <dgm:cxn modelId="{0A9EF53B-E91A-4360-A1DD-900F3BF27017}" type="presParOf" srcId="{B679D24F-CDE8-4D60-B6F8-7F2F8AC70D94}" destId="{3088FEC6-666B-479A-8764-280BA4C3BDC5}" srcOrd="2" destOrd="0" presId="urn:microsoft.com/office/officeart/2009/3/layout/StepUpProcess"/>
    <dgm:cxn modelId="{A7D2FD14-6F36-4050-9EB2-65F0244ADC69}" type="presParOf" srcId="{2E74F233-BA5C-4858-8475-B4518D560BF1}" destId="{F4E2270A-03ED-4811-853C-066E276A3601}" srcOrd="7" destOrd="0" presId="urn:microsoft.com/office/officeart/2009/3/layout/StepUpProcess"/>
    <dgm:cxn modelId="{3820BBD3-E6B2-4CAD-A7A2-FAA6B68F2DB8}" type="presParOf" srcId="{F4E2270A-03ED-4811-853C-066E276A3601}" destId="{B26E606F-CB52-4C5B-9505-784DEF705EF6}" srcOrd="0" destOrd="0" presId="urn:microsoft.com/office/officeart/2009/3/layout/StepUpProcess"/>
    <dgm:cxn modelId="{E3BE3E18-AA04-48E4-86E3-12DFF33813E3}" type="presParOf" srcId="{2E74F233-BA5C-4858-8475-B4518D560BF1}" destId="{FAAB1FBA-EDF2-47C4-BEB1-8959FD150369}" srcOrd="8" destOrd="0" presId="urn:microsoft.com/office/officeart/2009/3/layout/StepUpProcess"/>
    <dgm:cxn modelId="{AA8F6146-048D-4F68-B212-4DACE98E6C4C}" type="presParOf" srcId="{FAAB1FBA-EDF2-47C4-BEB1-8959FD150369}" destId="{D3B94692-19FF-4041-A20A-A54145655735}" srcOrd="0" destOrd="0" presId="urn:microsoft.com/office/officeart/2009/3/layout/StepUpProcess"/>
    <dgm:cxn modelId="{2C765332-6E9B-4163-9266-8DF3418385F2}" type="presParOf" srcId="{FAAB1FBA-EDF2-47C4-BEB1-8959FD150369}" destId="{3D52A609-74CA-4DAC-ACF0-E09CB4765FE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7E460-4D27-469F-BC0D-6287137C8A46}">
      <dsp:nvSpPr>
        <dsp:cNvPr id="0" name=""/>
        <dsp:cNvSpPr/>
      </dsp:nvSpPr>
      <dsp:spPr>
        <a:xfrm rot="5400000">
          <a:off x="501941" y="1168813"/>
          <a:ext cx="1500227" cy="2496344"/>
        </a:xfrm>
        <a:prstGeom prst="corner">
          <a:avLst>
            <a:gd name="adj1" fmla="val 16120"/>
            <a:gd name="adj2" fmla="val 16110"/>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4D326A-E2F3-4555-9CED-DC2C645853B0}">
      <dsp:nvSpPr>
        <dsp:cNvPr id="0" name=""/>
        <dsp:cNvSpPr/>
      </dsp:nvSpPr>
      <dsp:spPr>
        <a:xfrm>
          <a:off x="344414" y="2128947"/>
          <a:ext cx="2253714" cy="197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fr-FR" sz="3600" b="1" kern="1200" dirty="0">
              <a:solidFill>
                <a:srgbClr val="00B050"/>
              </a:solidFill>
            </a:rPr>
            <a:t>SNV</a:t>
          </a:r>
          <a:endParaRPr lang="fr-FR" sz="3600" kern="1200" dirty="0">
            <a:solidFill>
              <a:srgbClr val="00B050"/>
            </a:solidFill>
          </a:endParaRPr>
        </a:p>
      </dsp:txBody>
      <dsp:txXfrm>
        <a:off x="344414" y="2128947"/>
        <a:ext cx="2253714" cy="1975512"/>
      </dsp:txXfrm>
    </dsp:sp>
    <dsp:sp modelId="{63B6D345-7504-421D-AA92-08B908ABE88B}">
      <dsp:nvSpPr>
        <dsp:cNvPr id="0" name=""/>
        <dsp:cNvSpPr/>
      </dsp:nvSpPr>
      <dsp:spPr>
        <a:xfrm>
          <a:off x="2080001" y="985030"/>
          <a:ext cx="425229" cy="42522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501AC-CC5F-49B3-97AF-DB2443161493}">
      <dsp:nvSpPr>
        <dsp:cNvPr id="0" name=""/>
        <dsp:cNvSpPr/>
      </dsp:nvSpPr>
      <dsp:spPr>
        <a:xfrm rot="5400000">
          <a:off x="3260928" y="486099"/>
          <a:ext cx="1500227" cy="2496344"/>
        </a:xfrm>
        <a:prstGeom prst="corner">
          <a:avLst>
            <a:gd name="adj1" fmla="val 16120"/>
            <a:gd name="adj2" fmla="val 16110"/>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FFAB9-0DBA-4DE2-B694-3D73FFD69D22}">
      <dsp:nvSpPr>
        <dsp:cNvPr id="0" name=""/>
        <dsp:cNvSpPr/>
      </dsp:nvSpPr>
      <dsp:spPr>
        <a:xfrm>
          <a:off x="3142322" y="1698506"/>
          <a:ext cx="2253714" cy="197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fr-FR" sz="2000" b="1" kern="1200" dirty="0">
              <a:solidFill>
                <a:srgbClr val="0000CC"/>
              </a:solidFill>
            </a:rPr>
            <a:t>Biotechnologie</a:t>
          </a:r>
          <a:r>
            <a:rPr lang="fr-FR" sz="2000" kern="1200" dirty="0">
              <a:solidFill>
                <a:srgbClr val="0070C0"/>
              </a:solidFill>
            </a:rPr>
            <a:t> </a:t>
          </a:r>
          <a:endParaRPr lang="fr-FR" sz="2000" kern="1200" dirty="0"/>
        </a:p>
      </dsp:txBody>
      <dsp:txXfrm>
        <a:off x="3142322" y="1698506"/>
        <a:ext cx="2253714" cy="1975512"/>
      </dsp:txXfrm>
    </dsp:sp>
    <dsp:sp modelId="{D5E7ED89-1BA8-4D41-87C8-57001BC1D77F}">
      <dsp:nvSpPr>
        <dsp:cNvPr id="0" name=""/>
        <dsp:cNvSpPr/>
      </dsp:nvSpPr>
      <dsp:spPr>
        <a:xfrm>
          <a:off x="4838987" y="302316"/>
          <a:ext cx="425229" cy="42522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56D9E-A3B7-40D3-8FFE-C593A498329D}">
      <dsp:nvSpPr>
        <dsp:cNvPr id="0" name=""/>
        <dsp:cNvSpPr/>
      </dsp:nvSpPr>
      <dsp:spPr>
        <a:xfrm rot="5400000">
          <a:off x="5799238" y="-311486"/>
          <a:ext cx="1585350" cy="2496344"/>
        </a:xfrm>
        <a:prstGeom prst="corner">
          <a:avLst>
            <a:gd name="adj1" fmla="val 16120"/>
            <a:gd name="adj2" fmla="val 16110"/>
          </a:avLst>
        </a:prstGeom>
        <a:solidFill>
          <a:schemeClr val="accent4">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F60A0-2B93-49EB-8714-75A399F17A74}">
      <dsp:nvSpPr>
        <dsp:cNvPr id="0" name=""/>
        <dsp:cNvSpPr/>
      </dsp:nvSpPr>
      <dsp:spPr>
        <a:xfrm>
          <a:off x="5705118" y="549255"/>
          <a:ext cx="2390221" cy="197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b="1" kern="1200" dirty="0">
              <a:solidFill>
                <a:schemeClr val="tx1">
                  <a:lumMod val="75000"/>
                </a:schemeClr>
              </a:solidFill>
            </a:rPr>
            <a:t>- Biotechnologie Microbienne</a:t>
          </a:r>
        </a:p>
        <a:p>
          <a:pPr marL="0" lvl="0" indent="0" algn="l" defTabSz="711200">
            <a:lnSpc>
              <a:spcPct val="90000"/>
            </a:lnSpc>
            <a:spcBef>
              <a:spcPct val="0"/>
            </a:spcBef>
            <a:spcAft>
              <a:spcPct val="35000"/>
            </a:spcAft>
            <a:buNone/>
          </a:pPr>
          <a:r>
            <a:rPr lang="fr-FR" sz="1600" b="1" kern="1200" dirty="0">
              <a:solidFill>
                <a:srgbClr val="009900"/>
              </a:solidFill>
            </a:rPr>
            <a:t>- Biotechnologie végétale</a:t>
          </a:r>
          <a:endParaRPr lang="fr-FR" sz="1600" kern="1200" dirty="0"/>
        </a:p>
      </dsp:txBody>
      <dsp:txXfrm>
        <a:off x="5705118" y="549255"/>
        <a:ext cx="2390221" cy="1975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7E460-4D27-469F-BC0D-6287137C8A46}">
      <dsp:nvSpPr>
        <dsp:cNvPr id="0" name=""/>
        <dsp:cNvSpPr/>
      </dsp:nvSpPr>
      <dsp:spPr>
        <a:xfrm rot="5400000">
          <a:off x="336985" y="3392501"/>
          <a:ext cx="1000360" cy="1664576"/>
        </a:xfrm>
        <a:prstGeom prst="corner">
          <a:avLst>
            <a:gd name="adj1" fmla="val 16120"/>
            <a:gd name="adj2" fmla="val 16110"/>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4D326A-E2F3-4555-9CED-DC2C645853B0}">
      <dsp:nvSpPr>
        <dsp:cNvPr id="0" name=""/>
        <dsp:cNvSpPr/>
      </dsp:nvSpPr>
      <dsp:spPr>
        <a:xfrm>
          <a:off x="231945" y="3974947"/>
          <a:ext cx="1502789" cy="13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fr-FR" sz="3600" b="1" kern="1200">
              <a:solidFill>
                <a:srgbClr val="00B050"/>
              </a:solidFill>
            </a:rPr>
            <a:t>SNV</a:t>
          </a:r>
          <a:endParaRPr lang="fr-FR" sz="3600" kern="1200" dirty="0">
            <a:solidFill>
              <a:srgbClr val="00B050"/>
            </a:solidFill>
          </a:endParaRPr>
        </a:p>
      </dsp:txBody>
      <dsp:txXfrm>
        <a:off x="231945" y="3974947"/>
        <a:ext cx="1502789" cy="1317282"/>
      </dsp:txXfrm>
    </dsp:sp>
    <dsp:sp modelId="{63B6D345-7504-421D-AA92-08B908ABE88B}">
      <dsp:nvSpPr>
        <dsp:cNvPr id="0" name=""/>
        <dsp:cNvSpPr/>
      </dsp:nvSpPr>
      <dsp:spPr>
        <a:xfrm>
          <a:off x="1389244" y="3269953"/>
          <a:ext cx="283545" cy="28354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501AC-CC5F-49B3-97AF-DB2443161493}">
      <dsp:nvSpPr>
        <dsp:cNvPr id="0" name=""/>
        <dsp:cNvSpPr/>
      </dsp:nvSpPr>
      <dsp:spPr>
        <a:xfrm rot="5400000">
          <a:off x="2176692" y="2937263"/>
          <a:ext cx="1000360" cy="1664576"/>
        </a:xfrm>
        <a:prstGeom prst="corner">
          <a:avLst>
            <a:gd name="adj1" fmla="val 16120"/>
            <a:gd name="adj2" fmla="val 16110"/>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2FFAB9-0DBA-4DE2-B694-3D73FFD69D22}">
      <dsp:nvSpPr>
        <dsp:cNvPr id="0" name=""/>
        <dsp:cNvSpPr/>
      </dsp:nvSpPr>
      <dsp:spPr>
        <a:xfrm>
          <a:off x="2097605" y="3745703"/>
          <a:ext cx="1502789" cy="13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a:solidFill>
                <a:srgbClr val="0000CC"/>
              </a:solidFill>
            </a:rPr>
            <a:t>Biotechnologie</a:t>
          </a:r>
          <a:r>
            <a:rPr lang="fr-FR" sz="1400" kern="1200">
              <a:solidFill>
                <a:srgbClr val="0070C0"/>
              </a:solidFill>
            </a:rPr>
            <a:t> </a:t>
          </a:r>
          <a:endParaRPr lang="fr-FR" sz="1400" kern="1200" dirty="0"/>
        </a:p>
      </dsp:txBody>
      <dsp:txXfrm>
        <a:off x="2097605" y="3745703"/>
        <a:ext cx="1502789" cy="1317282"/>
      </dsp:txXfrm>
    </dsp:sp>
    <dsp:sp modelId="{D5E7ED89-1BA8-4D41-87C8-57001BC1D77F}">
      <dsp:nvSpPr>
        <dsp:cNvPr id="0" name=""/>
        <dsp:cNvSpPr/>
      </dsp:nvSpPr>
      <dsp:spPr>
        <a:xfrm>
          <a:off x="3228951" y="2814715"/>
          <a:ext cx="283545" cy="28354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56D9E-A3B7-40D3-8FFE-C593A498329D}">
      <dsp:nvSpPr>
        <dsp:cNvPr id="0" name=""/>
        <dsp:cNvSpPr/>
      </dsp:nvSpPr>
      <dsp:spPr>
        <a:xfrm rot="5400000">
          <a:off x="3723479" y="2619855"/>
          <a:ext cx="1348665" cy="1664576"/>
        </a:xfrm>
        <a:prstGeom prst="corner">
          <a:avLst>
            <a:gd name="adj1" fmla="val 16120"/>
            <a:gd name="adj2" fmla="val 16110"/>
          </a:avLst>
        </a:prstGeom>
        <a:solidFill>
          <a:schemeClr val="accent4">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F60A0-2B93-49EB-8714-75A399F17A74}">
      <dsp:nvSpPr>
        <dsp:cNvPr id="0" name=""/>
        <dsp:cNvSpPr/>
      </dsp:nvSpPr>
      <dsp:spPr>
        <a:xfrm>
          <a:off x="3849415" y="2979376"/>
          <a:ext cx="1502789" cy="13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dirty="0">
              <a:solidFill>
                <a:schemeClr val="tx1">
                  <a:lumMod val="75000"/>
                </a:schemeClr>
              </a:solidFill>
            </a:rPr>
            <a:t>Biotechnologie Microbienne</a:t>
          </a:r>
        </a:p>
        <a:p>
          <a:pPr marL="0" lvl="0" indent="0" algn="l" defTabSz="622300">
            <a:lnSpc>
              <a:spcPct val="90000"/>
            </a:lnSpc>
            <a:spcBef>
              <a:spcPct val="0"/>
            </a:spcBef>
            <a:spcAft>
              <a:spcPct val="35000"/>
            </a:spcAft>
            <a:buNone/>
          </a:pPr>
          <a:r>
            <a:rPr lang="fr-FR" sz="1400" b="1" kern="1200" dirty="0">
              <a:solidFill>
                <a:srgbClr val="009900"/>
              </a:solidFill>
            </a:rPr>
            <a:t>Biotechnologie végétale</a:t>
          </a:r>
          <a:endParaRPr lang="fr-FR" sz="1400" kern="1200" dirty="0"/>
        </a:p>
      </dsp:txBody>
      <dsp:txXfrm>
        <a:off x="3849415" y="2979376"/>
        <a:ext cx="1502789" cy="1317282"/>
      </dsp:txXfrm>
    </dsp:sp>
    <dsp:sp modelId="{FE9C5600-6E6C-4F76-B933-DB93DE0A2512}">
      <dsp:nvSpPr>
        <dsp:cNvPr id="0" name=""/>
        <dsp:cNvSpPr/>
      </dsp:nvSpPr>
      <dsp:spPr>
        <a:xfrm>
          <a:off x="5068659" y="2359478"/>
          <a:ext cx="283545" cy="28354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6BFB3-048B-41CD-897F-E3547B1A2CEC}">
      <dsp:nvSpPr>
        <dsp:cNvPr id="0" name=""/>
        <dsp:cNvSpPr/>
      </dsp:nvSpPr>
      <dsp:spPr>
        <a:xfrm rot="5400000">
          <a:off x="5369862" y="2037803"/>
          <a:ext cx="1786683" cy="1664576"/>
        </a:xfrm>
        <a:prstGeom prst="corner">
          <a:avLst>
            <a:gd name="adj1" fmla="val 16120"/>
            <a:gd name="adj2" fmla="val 16110"/>
          </a:avLst>
        </a:prstGeom>
        <a:solidFill>
          <a:srgbClr val="FF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5BA5F-3EE4-4695-8649-1FA2F3112AA3}">
      <dsp:nvSpPr>
        <dsp:cNvPr id="0" name=""/>
        <dsp:cNvSpPr/>
      </dsp:nvSpPr>
      <dsp:spPr>
        <a:xfrm>
          <a:off x="5718607" y="2324965"/>
          <a:ext cx="1502789" cy="1888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a:solidFill>
                <a:srgbClr val="FF0000"/>
              </a:solidFill>
            </a:rPr>
            <a:t>Biotechnologie et Santé</a:t>
          </a:r>
        </a:p>
        <a:p>
          <a:pPr marL="0" lvl="0" indent="0" algn="l" defTabSz="622300">
            <a:lnSpc>
              <a:spcPct val="90000"/>
            </a:lnSpc>
            <a:spcBef>
              <a:spcPct val="0"/>
            </a:spcBef>
            <a:spcAft>
              <a:spcPct val="35000"/>
            </a:spcAft>
            <a:buNone/>
          </a:pPr>
          <a:r>
            <a:rPr lang="fr-FR" sz="1400" b="1" kern="1200">
              <a:solidFill>
                <a:schemeClr val="tx1">
                  <a:lumMod val="75000"/>
                </a:schemeClr>
              </a:solidFill>
            </a:rPr>
            <a:t>Biotechnologie Microbienne</a:t>
          </a:r>
        </a:p>
        <a:p>
          <a:pPr marL="0" lvl="0" indent="0" algn="l" defTabSz="622300">
            <a:lnSpc>
              <a:spcPct val="90000"/>
            </a:lnSpc>
            <a:spcBef>
              <a:spcPct val="0"/>
            </a:spcBef>
            <a:spcAft>
              <a:spcPct val="35000"/>
            </a:spcAft>
            <a:buNone/>
          </a:pPr>
          <a:r>
            <a:rPr lang="fr-FR" sz="1400" b="1" kern="1200">
              <a:solidFill>
                <a:srgbClr val="009900"/>
              </a:solidFill>
            </a:rPr>
            <a:t>Biotechnologie et valorisation des plantes</a:t>
          </a:r>
          <a:endParaRPr lang="fr-FR" sz="1400" b="1" kern="1200" dirty="0">
            <a:solidFill>
              <a:schemeClr val="bg1">
                <a:lumMod val="75000"/>
              </a:schemeClr>
            </a:solidFill>
          </a:endParaRPr>
        </a:p>
      </dsp:txBody>
      <dsp:txXfrm>
        <a:off x="5718607" y="2324965"/>
        <a:ext cx="1502789" cy="1888206"/>
      </dsp:txXfrm>
    </dsp:sp>
    <dsp:sp modelId="{3088FEC6-666B-479A-8764-280BA4C3BDC5}">
      <dsp:nvSpPr>
        <dsp:cNvPr id="0" name=""/>
        <dsp:cNvSpPr/>
      </dsp:nvSpPr>
      <dsp:spPr>
        <a:xfrm>
          <a:off x="6908366" y="1618779"/>
          <a:ext cx="283545" cy="283545"/>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94692-19FF-4041-A20A-A54145655735}">
      <dsp:nvSpPr>
        <dsp:cNvPr id="0" name=""/>
        <dsp:cNvSpPr/>
      </dsp:nvSpPr>
      <dsp:spPr>
        <a:xfrm rot="5400000">
          <a:off x="6893599" y="1468236"/>
          <a:ext cx="2433205" cy="1664576"/>
        </a:xfrm>
        <a:prstGeom prst="corner">
          <a:avLst>
            <a:gd name="adj1" fmla="val 16120"/>
            <a:gd name="adj2" fmla="val 16110"/>
          </a:avLst>
        </a:prstGeom>
        <a:solidFill>
          <a:schemeClr val="accent6">
            <a:lumMod val="50000"/>
            <a:lumOff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52A609-74CA-4DAC-ACF0-E09CB4765FE1}">
      <dsp:nvSpPr>
        <dsp:cNvPr id="0" name=""/>
        <dsp:cNvSpPr/>
      </dsp:nvSpPr>
      <dsp:spPr>
        <a:xfrm>
          <a:off x="7533706" y="1465934"/>
          <a:ext cx="1502789" cy="1968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fr-FR" sz="1400" b="1" kern="1200">
              <a:solidFill>
                <a:schemeClr val="accent6">
                  <a:lumMod val="75000"/>
                  <a:lumOff val="25000"/>
                </a:schemeClr>
              </a:solidFill>
            </a:rPr>
            <a:t>Biotechnologie et pathologie moléculaire</a:t>
          </a:r>
        </a:p>
        <a:p>
          <a:pPr marL="0" lvl="0" indent="0" algn="l" defTabSz="622300">
            <a:lnSpc>
              <a:spcPct val="90000"/>
            </a:lnSpc>
            <a:spcBef>
              <a:spcPct val="0"/>
            </a:spcBef>
            <a:spcAft>
              <a:spcPct val="35000"/>
            </a:spcAft>
            <a:buNone/>
          </a:pPr>
          <a:r>
            <a:rPr lang="fr-FR" sz="1400" b="1" kern="1200">
              <a:solidFill>
                <a:srgbClr val="00B050"/>
              </a:solidFill>
            </a:rPr>
            <a:t>Biotechnologie Alimentaire</a:t>
          </a:r>
        </a:p>
        <a:p>
          <a:pPr marL="0" lvl="0" indent="0" algn="l" defTabSz="622300">
            <a:lnSpc>
              <a:spcPct val="90000"/>
            </a:lnSpc>
            <a:spcBef>
              <a:spcPct val="0"/>
            </a:spcBef>
            <a:spcAft>
              <a:spcPct val="35000"/>
            </a:spcAft>
            <a:buNone/>
          </a:pPr>
          <a:r>
            <a:rPr lang="fr-FR" sz="1400" b="1" kern="1200">
              <a:solidFill>
                <a:srgbClr val="FF0000"/>
              </a:solidFill>
            </a:rPr>
            <a:t>Biotechnologie  et santé</a:t>
          </a:r>
        </a:p>
        <a:p>
          <a:pPr marL="0" lvl="0" indent="0" algn="l" defTabSz="622300">
            <a:lnSpc>
              <a:spcPct val="90000"/>
            </a:lnSpc>
            <a:spcBef>
              <a:spcPct val="0"/>
            </a:spcBef>
            <a:spcAft>
              <a:spcPct val="35000"/>
            </a:spcAft>
            <a:buNone/>
          </a:pPr>
          <a:r>
            <a:rPr lang="fr-FR" sz="1400" b="1" kern="1200">
              <a:solidFill>
                <a:schemeClr val="tx1">
                  <a:lumMod val="75000"/>
                </a:schemeClr>
              </a:solidFill>
            </a:rPr>
            <a:t>Biotechnologie Microbienne</a:t>
          </a:r>
          <a:endParaRPr lang="fr-FR" sz="1400" b="1" kern="1200" dirty="0">
            <a:solidFill>
              <a:schemeClr val="tx1">
                <a:lumMod val="75000"/>
              </a:schemeClr>
            </a:solidFill>
          </a:endParaRPr>
        </a:p>
      </dsp:txBody>
      <dsp:txXfrm>
        <a:off x="7533706" y="1465934"/>
        <a:ext cx="1502789" cy="196849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C52AE-6D5D-4BE9-8553-4C5190B5D2DC}" type="datetimeFigureOut">
              <a:rPr lang="fr-FR" smtClean="0"/>
              <a:t>26/06/2024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DB8A6-C868-4680-8CBD-89F47C1400C1}" type="slidenum">
              <a:rPr lang="fr-FR" smtClean="0"/>
              <a:t>‹N°›</a:t>
            </a:fld>
            <a:endParaRPr lang="fr-FR"/>
          </a:p>
        </p:txBody>
      </p:sp>
    </p:spTree>
    <p:extLst>
      <p:ext uri="{BB962C8B-B14F-4D97-AF65-F5344CB8AC3E}">
        <p14:creationId xmlns:p14="http://schemas.microsoft.com/office/powerpoint/2010/main" val="799424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p:nvSpPr>
        <p:spPr bwMode="auto">
          <a:xfrm>
            <a:off x="3887788" y="4652963"/>
            <a:ext cx="5256212" cy="1152525"/>
          </a:xfrm>
          <a:prstGeom prst="rect">
            <a:avLst/>
          </a:prstGeom>
          <a:solidFill>
            <a:schemeClr val="tx2"/>
          </a:solidFill>
          <a:ln w="9525">
            <a:noFill/>
            <a:miter lim="800000"/>
            <a:headEnd/>
            <a:tailEnd/>
          </a:ln>
          <a:effectLst/>
        </p:spPr>
        <p:txBody>
          <a:bodyPr wrap="none" anchor="ctr"/>
          <a:lstStyle/>
          <a:p>
            <a:endParaRPr lang="ru-RU"/>
          </a:p>
        </p:txBody>
      </p:sp>
      <p:sp>
        <p:nvSpPr>
          <p:cNvPr id="5122" name="Rectangle 2"/>
          <p:cNvSpPr>
            <a:spLocks noGrp="1" noChangeArrowheads="1"/>
          </p:cNvSpPr>
          <p:nvPr>
            <p:ph type="ctrTitle"/>
          </p:nvPr>
        </p:nvSpPr>
        <p:spPr>
          <a:xfrm>
            <a:off x="4033838" y="4579938"/>
            <a:ext cx="6875462" cy="936625"/>
          </a:xfrm>
        </p:spPr>
        <p:txBody>
          <a:bodyPr/>
          <a:lstStyle>
            <a:lvl1pPr>
              <a:defRPr sz="3200" b="0">
                <a:solidFill>
                  <a:schemeClr val="bg1"/>
                </a:solidFill>
              </a:defRPr>
            </a:lvl1pPr>
          </a:lstStyle>
          <a:p>
            <a:pPr lvl="0"/>
            <a:r>
              <a:rPr lang="fr-FR" noProof="0"/>
              <a:t>Modifiez le style du titre</a:t>
            </a:r>
            <a:endParaRPr lang="ru-RU" noProof="0"/>
          </a:p>
        </p:txBody>
      </p:sp>
      <p:sp>
        <p:nvSpPr>
          <p:cNvPr id="5123" name="Rectangle 3"/>
          <p:cNvSpPr>
            <a:spLocks noGrp="1" noChangeArrowheads="1"/>
          </p:cNvSpPr>
          <p:nvPr>
            <p:ph type="subTitle" idx="1"/>
          </p:nvPr>
        </p:nvSpPr>
        <p:spPr>
          <a:xfrm>
            <a:off x="4033838" y="5180013"/>
            <a:ext cx="6227762" cy="696912"/>
          </a:xfrm>
        </p:spPr>
        <p:txBody>
          <a:bodyPr/>
          <a:lstStyle>
            <a:lvl1pPr marL="0" indent="0">
              <a:buFontTx/>
              <a:buNone/>
              <a:defRPr sz="2400" b="1">
                <a:solidFill>
                  <a:schemeClr val="bg1"/>
                </a:solidFill>
              </a:defRPr>
            </a:lvl1pPr>
          </a:lstStyle>
          <a:p>
            <a:pPr lvl="0"/>
            <a:r>
              <a:rPr lang="fr-FR" noProof="0"/>
              <a:t>Modifiez le style des sous-titres du masque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a:t>Modifiez le style du titre</a:t>
            </a:r>
            <a:endParaRPr lang="ru-RU"/>
          </a:p>
        </p:txBody>
      </p:sp>
      <p:sp>
        <p:nvSpPr>
          <p:cNvPr id="3" name="Вертикальный текст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21500" y="1916113"/>
            <a:ext cx="1909763" cy="4608512"/>
          </a:xfrm>
        </p:spPr>
        <p:txBody>
          <a:bodyPr vert="eaVert"/>
          <a:lstStyle/>
          <a:p>
            <a:r>
              <a:rPr lang="fr-FR"/>
              <a:t>Modifiez le style du titre</a:t>
            </a:r>
            <a:endParaRPr lang="ru-RU"/>
          </a:p>
        </p:txBody>
      </p:sp>
      <p:sp>
        <p:nvSpPr>
          <p:cNvPr id="3" name="Вертикальный текст 2"/>
          <p:cNvSpPr>
            <a:spLocks noGrp="1"/>
          </p:cNvSpPr>
          <p:nvPr>
            <p:ph type="body" orient="vert" idx="1"/>
          </p:nvPr>
        </p:nvSpPr>
        <p:spPr>
          <a:xfrm>
            <a:off x="1187450" y="1916113"/>
            <a:ext cx="5581650" cy="460851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a:t>Modifiez le style du titre</a:t>
            </a:r>
            <a:endParaRPr lang="ru-RU"/>
          </a:p>
        </p:txBody>
      </p:sp>
      <p:sp>
        <p:nvSpPr>
          <p:cNvPr id="3" name="Объект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a:t>Modifiez le style du titre</a:t>
            </a:r>
            <a:endParaRPr lang="ru-RU"/>
          </a:p>
        </p:txBody>
      </p:sp>
      <p:sp>
        <p:nvSpPr>
          <p:cNvPr id="3" name="Объект 2"/>
          <p:cNvSpPr>
            <a:spLocks noGrp="1"/>
          </p:cNvSpPr>
          <p:nvPr>
            <p:ph sz="half" idx="1"/>
          </p:nvPr>
        </p:nvSpPr>
        <p:spPr>
          <a:xfrm>
            <a:off x="1187450" y="2636838"/>
            <a:ext cx="3744913"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4" name="Объект 3"/>
          <p:cNvSpPr>
            <a:spLocks noGrp="1"/>
          </p:cNvSpPr>
          <p:nvPr>
            <p:ph sz="half" idx="2"/>
          </p:nvPr>
        </p:nvSpPr>
        <p:spPr>
          <a:xfrm>
            <a:off x="5084763" y="2636838"/>
            <a:ext cx="3746500" cy="3887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fr-FR"/>
              <a:t>Modifiez le style du titre</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a:t>Modifiez le style du titre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916113"/>
            <a:ext cx="6553200" cy="649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Modifiez le style du titre</a:t>
            </a:r>
            <a:endParaRPr lang="ru-RU"/>
          </a:p>
        </p:txBody>
      </p:sp>
      <p:sp>
        <p:nvSpPr>
          <p:cNvPr id="1027" name="Rectangle 8"/>
          <p:cNvSpPr>
            <a:spLocks noChangeArrowheads="1"/>
          </p:cNvSpPr>
          <p:nvPr/>
        </p:nvSpPr>
        <p:spPr bwMode="auto">
          <a:xfrm>
            <a:off x="0" y="5516563"/>
            <a:ext cx="9144000" cy="1341437"/>
          </a:xfrm>
          <a:prstGeom prst="rect">
            <a:avLst/>
          </a:prstGeom>
          <a:gradFill rotWithShape="1">
            <a:gsLst>
              <a:gs pos="0">
                <a:srgbClr val="765E2F">
                  <a:alpha val="0"/>
                </a:srgbClr>
              </a:gs>
              <a:gs pos="100000">
                <a:schemeClr val="folHlink"/>
              </a:gs>
            </a:gsLst>
            <a:lin ang="5400000" scaled="1"/>
          </a:gradFill>
          <a:ln w="9525">
            <a:noFill/>
            <a:miter lim="800000"/>
            <a:headEnd/>
            <a:tailEnd/>
          </a:ln>
          <a:effectLst/>
        </p:spPr>
        <p:txBody>
          <a:bodyPr wrap="none" anchor="ctr"/>
          <a:lstStyle/>
          <a:p>
            <a:pPr algn="ctr"/>
            <a:endParaRPr lang="uk-UA"/>
          </a:p>
        </p:txBody>
      </p:sp>
      <p:sp>
        <p:nvSpPr>
          <p:cNvPr id="1028" name="Rectangle 3"/>
          <p:cNvSpPr>
            <a:spLocks noGrp="1" noChangeArrowheads="1"/>
          </p:cNvSpPr>
          <p:nvPr>
            <p:ph type="body" idx="1"/>
          </p:nvPr>
        </p:nvSpPr>
        <p:spPr bwMode="auto">
          <a:xfrm>
            <a:off x="1187450" y="2636838"/>
            <a:ext cx="7643813" cy="3887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2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F301E7E-C7DA-A9E3-9A48-E893665A9CB7}"/>
              </a:ext>
            </a:extLst>
          </p:cNvPr>
          <p:cNvPicPr>
            <a:picLocks noChangeAspect="1"/>
          </p:cNvPicPr>
          <p:nvPr/>
        </p:nvPicPr>
        <p:blipFill>
          <a:blip r:embed="rId2"/>
          <a:stretch>
            <a:fillRect/>
          </a:stretch>
        </p:blipFill>
        <p:spPr>
          <a:xfrm>
            <a:off x="7813971" y="5516212"/>
            <a:ext cx="1323111" cy="1324723"/>
          </a:xfrm>
          <a:prstGeom prst="rect">
            <a:avLst/>
          </a:prstGeom>
        </p:spPr>
      </p:pic>
      <p:sp>
        <p:nvSpPr>
          <p:cNvPr id="6" name="Titre 1">
            <a:extLst>
              <a:ext uri="{FF2B5EF4-FFF2-40B4-BE49-F238E27FC236}">
                <a16:creationId xmlns:a16="http://schemas.microsoft.com/office/drawing/2014/main" id="{18B636F4-E6DA-8DBC-2A87-FA5D92B18089}"/>
              </a:ext>
            </a:extLst>
          </p:cNvPr>
          <p:cNvSpPr txBox="1">
            <a:spLocks/>
          </p:cNvSpPr>
          <p:nvPr/>
        </p:nvSpPr>
        <p:spPr bwMode="auto">
          <a:xfrm>
            <a:off x="1317572" y="2928218"/>
            <a:ext cx="6576392" cy="29969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pPr algn="ctr"/>
            <a:r>
              <a:rPr lang="fr-FR" kern="0" dirty="0">
                <a:solidFill>
                  <a:srgbClr val="00B050"/>
                </a:solidFill>
                <a:latin typeface="Times New Roman" panose="02020603050405020304" pitchFamily="18" charset="0"/>
                <a:cs typeface="Times New Roman" panose="02020603050405020304" pitchFamily="18" charset="0"/>
              </a:rPr>
              <a:t>Domaine : SNV</a:t>
            </a:r>
            <a:br>
              <a:rPr lang="fr-FR" kern="0" dirty="0">
                <a:solidFill>
                  <a:srgbClr val="FFFF00"/>
                </a:solidFill>
                <a:latin typeface="Times New Roman" panose="02020603050405020304" pitchFamily="18" charset="0"/>
                <a:cs typeface="Times New Roman" panose="02020603050405020304" pitchFamily="18" charset="0"/>
              </a:rPr>
            </a:br>
            <a:br>
              <a:rPr lang="fr-FR" kern="0" dirty="0">
                <a:solidFill>
                  <a:srgbClr val="00FF00"/>
                </a:solidFill>
                <a:latin typeface="Times New Roman" panose="02020603050405020304" pitchFamily="18" charset="0"/>
                <a:cs typeface="Times New Roman" panose="02020603050405020304" pitchFamily="18" charset="0"/>
              </a:rPr>
            </a:br>
            <a:r>
              <a:rPr lang="fr-FR" sz="4000" kern="0" dirty="0">
                <a:solidFill>
                  <a:srgbClr val="FF0000"/>
                </a:solidFill>
                <a:latin typeface="Times New Roman" panose="02020603050405020304" pitchFamily="18" charset="0"/>
                <a:cs typeface="Times New Roman" panose="02020603050405020304" pitchFamily="18" charset="0"/>
              </a:rPr>
              <a:t>Filière</a:t>
            </a:r>
            <a:r>
              <a:rPr lang="fr-FR" sz="5400" kern="0" dirty="0">
                <a:solidFill>
                  <a:srgbClr val="FF0000"/>
                </a:solidFill>
                <a:latin typeface="Times New Roman" panose="02020603050405020304" pitchFamily="18" charset="0"/>
                <a:cs typeface="Times New Roman" panose="02020603050405020304" pitchFamily="18" charset="0"/>
              </a:rPr>
              <a:t> :  </a:t>
            </a:r>
            <a:r>
              <a:rPr lang="fr-FR" sz="4000" kern="0" dirty="0">
                <a:solidFill>
                  <a:srgbClr val="FF0000"/>
                </a:solidFill>
                <a:latin typeface="Times New Roman" panose="02020603050405020304" pitchFamily="18" charset="0"/>
                <a:cs typeface="Times New Roman" panose="02020603050405020304" pitchFamily="18" charset="0"/>
              </a:rPr>
              <a:t>Biotechnologie</a:t>
            </a:r>
            <a:endParaRPr lang="fr-FR" sz="4800" kern="0" dirty="0">
              <a:solidFill>
                <a:srgbClr val="FF0000"/>
              </a:solidFill>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id="{D82E4E88-09DE-9DD0-330D-BD56102B9647}"/>
              </a:ext>
            </a:extLst>
          </p:cNvPr>
          <p:cNvSpPr txBox="1"/>
          <p:nvPr/>
        </p:nvSpPr>
        <p:spPr>
          <a:xfrm>
            <a:off x="1524000" y="1628800"/>
            <a:ext cx="6096000" cy="1333698"/>
          </a:xfrm>
          <a:prstGeom prst="rect">
            <a:avLst/>
          </a:prstGeom>
          <a:noFill/>
        </p:spPr>
        <p:txBody>
          <a:bodyPr wrap="square">
            <a:spAutoFit/>
          </a:bodyPr>
          <a:lstStyle/>
          <a:p>
            <a:pPr algn="ctr">
              <a:spcAft>
                <a:spcPts val="1000"/>
              </a:spcAft>
            </a:pPr>
            <a:r>
              <a:rPr lang="fr-FR"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Université de </a:t>
            </a:r>
            <a:r>
              <a:rPr lang="fr-FR" sz="20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Béjaia</a:t>
            </a:r>
            <a:r>
              <a:rPr lang="fr-FR"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1000"/>
              </a:spcAft>
            </a:pPr>
            <a:r>
              <a:rPr lang="fr-FR" sz="20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Faculté des Sciences de la Nature et de la Vie</a:t>
            </a:r>
          </a:p>
          <a:p>
            <a:pPr algn="ctr">
              <a:spcAft>
                <a:spcPts val="1000"/>
              </a:spcAft>
            </a:pPr>
            <a:r>
              <a:rPr lang="fr-FR"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Département de Biotechnologie</a:t>
            </a:r>
            <a:endParaRPr lang="fr-FR"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BFCCBCAE-2F53-9261-28FE-C7C7EF1D6145}"/>
              </a:ext>
            </a:extLst>
          </p:cNvPr>
          <p:cNvPicPr>
            <a:picLocks noChangeAspect="1"/>
          </p:cNvPicPr>
          <p:nvPr/>
        </p:nvPicPr>
        <p:blipFill>
          <a:blip r:embed="rId3"/>
          <a:srcRect l="6684" t="17470" r="7198" b="18072"/>
          <a:stretch>
            <a:fillRect/>
          </a:stretch>
        </p:blipFill>
        <p:spPr bwMode="auto">
          <a:xfrm>
            <a:off x="3731780" y="-3299"/>
            <a:ext cx="1776324" cy="554795"/>
          </a:xfrm>
          <a:prstGeom prst="rect">
            <a:avLst/>
          </a:prstGeom>
          <a:solidFill>
            <a:schemeClr val="bg1"/>
          </a:solidFill>
          <a:ln w="9525">
            <a:noFill/>
            <a:miter lim="800000"/>
            <a:headEnd/>
            <a:tailEnd/>
          </a:ln>
        </p:spPr>
      </p:pic>
      <p:sp>
        <p:nvSpPr>
          <p:cNvPr id="3" name="ZoneTexte 2">
            <a:extLst>
              <a:ext uri="{FF2B5EF4-FFF2-40B4-BE49-F238E27FC236}">
                <a16:creationId xmlns:a16="http://schemas.microsoft.com/office/drawing/2014/main" id="{4619304D-E7ED-DA59-989C-27673BB2B4FD}"/>
              </a:ext>
            </a:extLst>
          </p:cNvPr>
          <p:cNvSpPr txBox="1"/>
          <p:nvPr/>
        </p:nvSpPr>
        <p:spPr>
          <a:xfrm>
            <a:off x="2328472" y="5893730"/>
            <a:ext cx="4572000" cy="923330"/>
          </a:xfrm>
          <a:prstGeom prst="rect">
            <a:avLst/>
          </a:prstGeom>
          <a:noFill/>
        </p:spPr>
        <p:txBody>
          <a:bodyPr wrap="square">
            <a:spAutoFit/>
          </a:bodyPr>
          <a:lstStyle/>
          <a:p>
            <a:pPr algn="ctr"/>
            <a:r>
              <a:rPr lang="fr-FR" sz="1800" b="1" dirty="0">
                <a:latin typeface="Times New Roman" panose="02020603050405020304" pitchFamily="18" charset="0"/>
                <a:cs typeface="Times New Roman" panose="02020603050405020304" pitchFamily="18" charset="0"/>
              </a:rPr>
              <a:t>Responsable de Filière </a:t>
            </a:r>
          </a:p>
          <a:p>
            <a:pPr algn="ctr"/>
            <a:r>
              <a:rPr lang="fr-FR" sz="1800" b="1" dirty="0">
                <a:latin typeface="Times New Roman" panose="02020603050405020304" pitchFamily="18" charset="0"/>
                <a:cs typeface="Times New Roman" panose="02020603050405020304" pitchFamily="18" charset="0"/>
              </a:rPr>
              <a:t>Dr. BELHADI </a:t>
            </a:r>
            <a:r>
              <a:rPr lang="fr-FR" sz="1800" b="1" dirty="0" err="1">
                <a:latin typeface="Times New Roman" panose="02020603050405020304" pitchFamily="18" charset="0"/>
                <a:cs typeface="Times New Roman" panose="02020603050405020304" pitchFamily="18" charset="0"/>
              </a:rPr>
              <a:t>Djellali</a:t>
            </a:r>
            <a:endParaRPr lang="fr-FR" sz="1800" b="1" dirty="0">
              <a:latin typeface="Times New Roman" panose="02020603050405020304" pitchFamily="18" charset="0"/>
              <a:cs typeface="Times New Roman" panose="02020603050405020304" pitchFamily="18" charset="0"/>
            </a:endParaRPr>
          </a:p>
          <a:p>
            <a:pPr algn="ctr"/>
            <a:r>
              <a:rPr lang="fr-FR" b="1" dirty="0">
                <a:latin typeface="Times New Roman" panose="02020603050405020304" pitchFamily="18" charset="0"/>
                <a:cs typeface="Times New Roman" panose="02020603050405020304" pitchFamily="18" charset="0"/>
              </a:rPr>
              <a:t>d</a:t>
            </a:r>
            <a:r>
              <a:rPr lang="fr-FR" sz="1800" b="1" dirty="0">
                <a:latin typeface="Times New Roman" panose="02020603050405020304" pitchFamily="18" charset="0"/>
                <a:cs typeface="Times New Roman" panose="02020603050405020304" pitchFamily="18" charset="0"/>
              </a:rPr>
              <a:t>jellali</a:t>
            </a:r>
            <a:r>
              <a:rPr lang="fr-FR" b="1" dirty="0">
                <a:latin typeface="Times New Roman" panose="02020603050405020304" pitchFamily="18" charset="0"/>
                <a:cs typeface="Times New Roman" panose="02020603050405020304" pitchFamily="18" charset="0"/>
              </a:rPr>
              <a:t>.belhadi</a:t>
            </a:r>
            <a:r>
              <a:rPr lang="fr-FR" sz="1800" b="1" dirty="0">
                <a:latin typeface="Times New Roman" panose="02020603050405020304" pitchFamily="18" charset="0"/>
                <a:cs typeface="Times New Roman" panose="02020603050405020304" pitchFamily="18" charset="0"/>
              </a:rPr>
              <a:t>@univ-bejaia.dz</a:t>
            </a:r>
          </a:p>
        </p:txBody>
      </p:sp>
      <p:pic>
        <p:nvPicPr>
          <p:cNvPr id="9" name="Image 8">
            <a:extLst>
              <a:ext uri="{FF2B5EF4-FFF2-40B4-BE49-F238E27FC236}">
                <a16:creationId xmlns:a16="http://schemas.microsoft.com/office/drawing/2014/main" id="{483BACBA-0AD2-F727-32DC-56E0959548C3}"/>
              </a:ext>
            </a:extLst>
          </p:cNvPr>
          <p:cNvPicPr>
            <a:picLocks noChangeAspect="1"/>
          </p:cNvPicPr>
          <p:nvPr/>
        </p:nvPicPr>
        <p:blipFill>
          <a:blip r:embed="rId2"/>
          <a:stretch>
            <a:fillRect/>
          </a:stretch>
        </p:blipFill>
        <p:spPr>
          <a:xfrm rot="5400000">
            <a:off x="-26969" y="5564951"/>
            <a:ext cx="1324722" cy="12292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43D2F6C-5076-6608-3D13-4FC3529FF2B5}"/>
              </a:ext>
            </a:extLst>
          </p:cNvPr>
          <p:cNvSpPr>
            <a:spLocks noGrp="1"/>
          </p:cNvSpPr>
          <p:nvPr>
            <p:ph idx="1"/>
          </p:nvPr>
        </p:nvSpPr>
        <p:spPr>
          <a:xfrm>
            <a:off x="611560" y="2348880"/>
            <a:ext cx="8532440" cy="3887787"/>
          </a:xfrm>
        </p:spPr>
        <p:txBody>
          <a:bodyPr/>
          <a:lstStyle/>
          <a:p>
            <a:pPr marL="0" indent="0" algn="just">
              <a:buNone/>
            </a:pPr>
            <a:r>
              <a:rPr lang="fr-FR" sz="2200" dirty="0">
                <a:solidFill>
                  <a:srgbClr val="002060"/>
                </a:solidFill>
              </a:rPr>
              <a:t>A travers cette formation les licenciés seront capables de : </a:t>
            </a:r>
          </a:p>
          <a:p>
            <a:pPr algn="just">
              <a:buFontTx/>
              <a:buChar char="-"/>
            </a:pPr>
            <a:r>
              <a:rPr lang="fr-FR" sz="2200" dirty="0">
                <a:solidFill>
                  <a:srgbClr val="FF0000"/>
                </a:solidFill>
              </a:rPr>
              <a:t>Avoir</a:t>
            </a:r>
            <a:r>
              <a:rPr lang="fr-FR" sz="2200" dirty="0">
                <a:solidFill>
                  <a:srgbClr val="002060"/>
                </a:solidFill>
              </a:rPr>
              <a:t> une </a:t>
            </a:r>
            <a:r>
              <a:rPr lang="fr-FR" sz="2200" dirty="0">
                <a:solidFill>
                  <a:srgbClr val="FF0000"/>
                </a:solidFill>
              </a:rPr>
              <a:t>expertise technologique </a:t>
            </a:r>
            <a:r>
              <a:rPr lang="fr-FR" sz="2200" dirty="0">
                <a:solidFill>
                  <a:srgbClr val="002060"/>
                </a:solidFill>
              </a:rPr>
              <a:t>et scientifique en biologie :</a:t>
            </a:r>
          </a:p>
          <a:p>
            <a:pPr algn="just">
              <a:buFontTx/>
              <a:buChar char="-"/>
            </a:pPr>
            <a:r>
              <a:rPr lang="fr-FR" sz="2200" dirty="0">
                <a:solidFill>
                  <a:srgbClr val="002060"/>
                </a:solidFill>
              </a:rPr>
              <a:t>Mieux </a:t>
            </a:r>
            <a:r>
              <a:rPr lang="fr-FR" sz="2200" dirty="0">
                <a:solidFill>
                  <a:srgbClr val="FF0000"/>
                </a:solidFill>
              </a:rPr>
              <a:t>saisir</a:t>
            </a:r>
            <a:r>
              <a:rPr lang="fr-FR" sz="2200" dirty="0">
                <a:solidFill>
                  <a:srgbClr val="002060"/>
                </a:solidFill>
              </a:rPr>
              <a:t> l’apport des biotechnologies végétales par rapport aux </a:t>
            </a:r>
            <a:r>
              <a:rPr lang="fr-FR" sz="2200" dirty="0">
                <a:solidFill>
                  <a:srgbClr val="FF0000"/>
                </a:solidFill>
              </a:rPr>
              <a:t>techniques classiques d’identification </a:t>
            </a:r>
            <a:r>
              <a:rPr lang="fr-FR" sz="2200" dirty="0">
                <a:solidFill>
                  <a:srgbClr val="002060"/>
                </a:solidFill>
              </a:rPr>
              <a:t>et de création variétale ;</a:t>
            </a:r>
          </a:p>
          <a:p>
            <a:pPr algn="just">
              <a:buFontTx/>
              <a:buChar char="-"/>
            </a:pPr>
            <a:r>
              <a:rPr lang="fr-FR" sz="2200" dirty="0">
                <a:solidFill>
                  <a:srgbClr val="FF0000"/>
                </a:solidFill>
              </a:rPr>
              <a:t>Maîtriser</a:t>
            </a:r>
            <a:r>
              <a:rPr lang="fr-FR" sz="2200" dirty="0">
                <a:solidFill>
                  <a:srgbClr val="002060"/>
                </a:solidFill>
              </a:rPr>
              <a:t> les </a:t>
            </a:r>
            <a:r>
              <a:rPr lang="fr-FR" sz="2200" dirty="0">
                <a:solidFill>
                  <a:srgbClr val="FF0000"/>
                </a:solidFill>
              </a:rPr>
              <a:t>techniques de base </a:t>
            </a:r>
            <a:r>
              <a:rPr lang="fr-FR" sz="2200" dirty="0">
                <a:solidFill>
                  <a:srgbClr val="002060"/>
                </a:solidFill>
              </a:rPr>
              <a:t>et les </a:t>
            </a:r>
            <a:r>
              <a:rPr lang="fr-FR" sz="2200" dirty="0">
                <a:solidFill>
                  <a:srgbClr val="FF0000"/>
                </a:solidFill>
              </a:rPr>
              <a:t>appareillages</a:t>
            </a:r>
            <a:r>
              <a:rPr lang="fr-FR" sz="2200" dirty="0">
                <a:solidFill>
                  <a:srgbClr val="002060"/>
                </a:solidFill>
              </a:rPr>
              <a:t> utilisés en biologie moléculaire, biochimie et biologie cellulaire ;</a:t>
            </a:r>
          </a:p>
          <a:p>
            <a:pPr algn="just">
              <a:buFontTx/>
              <a:buChar char="-"/>
            </a:pPr>
            <a:r>
              <a:rPr lang="fr-FR" sz="2200" dirty="0">
                <a:solidFill>
                  <a:srgbClr val="FF0000"/>
                </a:solidFill>
              </a:rPr>
              <a:t>Maîtriser</a:t>
            </a:r>
            <a:r>
              <a:rPr lang="fr-FR" sz="2200" dirty="0">
                <a:solidFill>
                  <a:srgbClr val="002060"/>
                </a:solidFill>
              </a:rPr>
              <a:t> les différents domaines de la biotechnologie (santé, environnement, cosmétologie) ; </a:t>
            </a:r>
          </a:p>
          <a:p>
            <a:pPr algn="just">
              <a:buFontTx/>
              <a:buChar char="-"/>
            </a:pPr>
            <a:r>
              <a:rPr lang="fr-FR" sz="2200" dirty="0">
                <a:solidFill>
                  <a:srgbClr val="FF0000"/>
                </a:solidFill>
              </a:rPr>
              <a:t>Mettre en œuvre une démarche expérimentale </a:t>
            </a:r>
            <a:r>
              <a:rPr lang="fr-FR" sz="2200" dirty="0">
                <a:solidFill>
                  <a:srgbClr val="002060"/>
                </a:solidFill>
              </a:rPr>
              <a:t>depuis sa conception jusqu'à la validation des résultats</a:t>
            </a:r>
          </a:p>
        </p:txBody>
      </p:sp>
      <p:sp>
        <p:nvSpPr>
          <p:cNvPr id="4" name="Titre 1">
            <a:extLst>
              <a:ext uri="{FF2B5EF4-FFF2-40B4-BE49-F238E27FC236}">
                <a16:creationId xmlns:a16="http://schemas.microsoft.com/office/drawing/2014/main" id="{38F973A5-9266-CBCE-B16F-F9ECD54A3996}"/>
              </a:ext>
            </a:extLst>
          </p:cNvPr>
          <p:cNvSpPr txBox="1">
            <a:spLocks/>
          </p:cNvSpPr>
          <p:nvPr/>
        </p:nvSpPr>
        <p:spPr bwMode="auto">
          <a:xfrm>
            <a:off x="2283049" y="991530"/>
            <a:ext cx="4577902" cy="649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pPr algn="ctr"/>
            <a:r>
              <a:rPr lang="fr-FR" sz="2800" kern="0"/>
              <a:t>Profils et compétences métiers visés </a:t>
            </a:r>
            <a:endParaRPr lang="fr-FR" sz="2800" kern="0" dirty="0"/>
          </a:p>
        </p:txBody>
      </p:sp>
    </p:spTree>
    <p:extLst>
      <p:ext uri="{BB962C8B-B14F-4D97-AF65-F5344CB8AC3E}">
        <p14:creationId xmlns:p14="http://schemas.microsoft.com/office/powerpoint/2010/main" val="242294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1BF1D5-4E68-8D7A-9991-988A7334BE48}"/>
              </a:ext>
            </a:extLst>
          </p:cNvPr>
          <p:cNvSpPr>
            <a:spLocks noGrp="1"/>
          </p:cNvSpPr>
          <p:nvPr>
            <p:ph type="title"/>
          </p:nvPr>
        </p:nvSpPr>
        <p:spPr>
          <a:xfrm>
            <a:off x="1007517" y="1178520"/>
            <a:ext cx="7128966" cy="649287"/>
          </a:xfrm>
        </p:spPr>
        <p:txBody>
          <a:bodyPr/>
          <a:lstStyle/>
          <a:p>
            <a:pPr algn="ctr"/>
            <a:r>
              <a:rPr lang="fr-FR" sz="2800" dirty="0"/>
              <a:t>Potentialités régionales et nationales d'employabilité </a:t>
            </a:r>
          </a:p>
        </p:txBody>
      </p:sp>
      <p:pic>
        <p:nvPicPr>
          <p:cNvPr id="3074" name="Picture 2" descr="6 métiers d'avenir dans le secteur du développement durable - GeoLimousin">
            <a:extLst>
              <a:ext uri="{FF2B5EF4-FFF2-40B4-BE49-F238E27FC236}">
                <a16:creationId xmlns:a16="http://schemas.microsoft.com/office/drawing/2014/main" id="{4BFBAA01-763B-4139-0C2B-2F0D635C6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056991"/>
            <a:ext cx="2637573" cy="14633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498 enseignants sont concernés : Recrutement massif dans l'Education  nationale – Aujourd'hui le Maroc">
            <a:extLst>
              <a:ext uri="{FF2B5EF4-FFF2-40B4-BE49-F238E27FC236}">
                <a16:creationId xmlns:a16="http://schemas.microsoft.com/office/drawing/2014/main" id="{55E38C93-D708-3F92-F1C5-22802A039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398" y="5127053"/>
            <a:ext cx="30003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CI">
            <a:extLst>
              <a:ext uri="{FF2B5EF4-FFF2-40B4-BE49-F238E27FC236}">
                <a16:creationId xmlns:a16="http://schemas.microsoft.com/office/drawing/2014/main" id="{5CE65072-057C-DAD2-385E-192A78870C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73" y="3107383"/>
            <a:ext cx="2473036" cy="13335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B42189D1-A8EA-5654-D101-810C6B39CFA1}"/>
              </a:ext>
            </a:extLst>
          </p:cNvPr>
          <p:cNvSpPr txBox="1"/>
          <p:nvPr/>
        </p:nvSpPr>
        <p:spPr>
          <a:xfrm>
            <a:off x="6120297" y="2308269"/>
            <a:ext cx="2778575" cy="646331"/>
          </a:xfrm>
          <a:prstGeom prst="rect">
            <a:avLst/>
          </a:prstGeom>
          <a:noFill/>
        </p:spPr>
        <p:txBody>
          <a:bodyPr wrap="square">
            <a:spAutoFit/>
          </a:bodyPr>
          <a:lstStyle/>
          <a:p>
            <a:pPr algn="ctr"/>
            <a:r>
              <a:rPr lang="fr-FR" b="1" dirty="0">
                <a:solidFill>
                  <a:srgbClr val="C00000"/>
                </a:solidFill>
              </a:rPr>
              <a:t>Secteurs de l’environnement </a:t>
            </a:r>
          </a:p>
        </p:txBody>
      </p:sp>
      <p:sp>
        <p:nvSpPr>
          <p:cNvPr id="9" name="ZoneTexte 8">
            <a:extLst>
              <a:ext uri="{FF2B5EF4-FFF2-40B4-BE49-F238E27FC236}">
                <a16:creationId xmlns:a16="http://schemas.microsoft.com/office/drawing/2014/main" id="{1A0C675C-6749-C850-CE27-DE0B199D8BB5}"/>
              </a:ext>
            </a:extLst>
          </p:cNvPr>
          <p:cNvSpPr txBox="1"/>
          <p:nvPr/>
        </p:nvSpPr>
        <p:spPr>
          <a:xfrm>
            <a:off x="6300192" y="4787860"/>
            <a:ext cx="2552270" cy="369332"/>
          </a:xfrm>
          <a:prstGeom prst="rect">
            <a:avLst/>
          </a:prstGeom>
          <a:noFill/>
        </p:spPr>
        <p:txBody>
          <a:bodyPr wrap="square">
            <a:spAutoFit/>
          </a:bodyPr>
          <a:lstStyle/>
          <a:p>
            <a:r>
              <a:rPr lang="fr-FR" b="1" dirty="0">
                <a:solidFill>
                  <a:srgbClr val="C00000"/>
                </a:solidFill>
              </a:rPr>
              <a:t>Éducation nationale</a:t>
            </a:r>
          </a:p>
        </p:txBody>
      </p:sp>
      <p:sp>
        <p:nvSpPr>
          <p:cNvPr id="13" name="ZoneTexte 12">
            <a:extLst>
              <a:ext uri="{FF2B5EF4-FFF2-40B4-BE49-F238E27FC236}">
                <a16:creationId xmlns:a16="http://schemas.microsoft.com/office/drawing/2014/main" id="{E0596779-19B2-D9EE-7A12-B5F110C107F1}"/>
              </a:ext>
            </a:extLst>
          </p:cNvPr>
          <p:cNvSpPr txBox="1"/>
          <p:nvPr/>
        </p:nvSpPr>
        <p:spPr>
          <a:xfrm>
            <a:off x="179512" y="2420888"/>
            <a:ext cx="2239779" cy="646331"/>
          </a:xfrm>
          <a:prstGeom prst="rect">
            <a:avLst/>
          </a:prstGeom>
          <a:noFill/>
        </p:spPr>
        <p:txBody>
          <a:bodyPr wrap="square">
            <a:spAutoFit/>
          </a:bodyPr>
          <a:lstStyle/>
          <a:p>
            <a:pPr algn="ctr"/>
            <a:r>
              <a:rPr lang="fr-FR" b="1" dirty="0">
                <a:solidFill>
                  <a:srgbClr val="C00000"/>
                </a:solidFill>
              </a:rPr>
              <a:t>Recherche scientifique</a:t>
            </a:r>
          </a:p>
        </p:txBody>
      </p:sp>
      <p:sp>
        <p:nvSpPr>
          <p:cNvPr id="15" name="ZoneTexte 14">
            <a:extLst>
              <a:ext uri="{FF2B5EF4-FFF2-40B4-BE49-F238E27FC236}">
                <a16:creationId xmlns:a16="http://schemas.microsoft.com/office/drawing/2014/main" id="{EB8082CC-96F8-3FCE-A72E-22804665ED59}"/>
              </a:ext>
            </a:extLst>
          </p:cNvPr>
          <p:cNvSpPr txBox="1"/>
          <p:nvPr/>
        </p:nvSpPr>
        <p:spPr>
          <a:xfrm>
            <a:off x="3707904" y="4817356"/>
            <a:ext cx="1656184" cy="369332"/>
          </a:xfrm>
          <a:prstGeom prst="rect">
            <a:avLst/>
          </a:prstGeom>
          <a:noFill/>
        </p:spPr>
        <p:txBody>
          <a:bodyPr wrap="square">
            <a:spAutoFit/>
          </a:bodyPr>
          <a:lstStyle/>
          <a:p>
            <a:r>
              <a:rPr lang="fr-FR" b="1" dirty="0">
                <a:solidFill>
                  <a:srgbClr val="C00000"/>
                </a:solidFill>
              </a:rPr>
              <a:t>Agriculture</a:t>
            </a:r>
          </a:p>
        </p:txBody>
      </p:sp>
      <p:sp>
        <p:nvSpPr>
          <p:cNvPr id="17" name="ZoneTexte 16">
            <a:extLst>
              <a:ext uri="{FF2B5EF4-FFF2-40B4-BE49-F238E27FC236}">
                <a16:creationId xmlns:a16="http://schemas.microsoft.com/office/drawing/2014/main" id="{452F9605-9E8B-EC05-E36F-EC7E416F72AF}"/>
              </a:ext>
            </a:extLst>
          </p:cNvPr>
          <p:cNvSpPr txBox="1"/>
          <p:nvPr/>
        </p:nvSpPr>
        <p:spPr>
          <a:xfrm>
            <a:off x="3275856" y="2380143"/>
            <a:ext cx="2239779" cy="646331"/>
          </a:xfrm>
          <a:prstGeom prst="rect">
            <a:avLst/>
          </a:prstGeom>
          <a:noFill/>
        </p:spPr>
        <p:txBody>
          <a:bodyPr wrap="square">
            <a:spAutoFit/>
          </a:bodyPr>
          <a:lstStyle/>
          <a:p>
            <a:pPr algn="ctr"/>
            <a:r>
              <a:rPr lang="fr-FR" b="1" dirty="0">
                <a:solidFill>
                  <a:srgbClr val="C00000"/>
                </a:solidFill>
              </a:rPr>
              <a:t> Industrie agroalimentaire</a:t>
            </a:r>
          </a:p>
        </p:txBody>
      </p:sp>
      <p:pic>
        <p:nvPicPr>
          <p:cNvPr id="3086" name="Picture 14" descr="La biotechnologie va-t-elle révolutionner les cosmétiques ? - ELLE.be">
            <a:extLst>
              <a:ext uri="{FF2B5EF4-FFF2-40B4-BE49-F238E27FC236}">
                <a16:creationId xmlns:a16="http://schemas.microsoft.com/office/drawing/2014/main" id="{1B35BDDE-2EED-DA1E-640C-675285A850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6918" y="5157192"/>
            <a:ext cx="2514600" cy="170080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La Cosmétique à l'Ère de la Biotechnologie : L'Essor des Ingrédients  Fermentés">
            <a:extLst>
              <a:ext uri="{FF2B5EF4-FFF2-40B4-BE49-F238E27FC236}">
                <a16:creationId xmlns:a16="http://schemas.microsoft.com/office/drawing/2014/main" id="{D3E4FC97-3144-A4B2-A31C-E717CDEE6E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1175" y="3046771"/>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Tendances naturelles en cosmétique active - iBeauté - Phyto-Cosmétiques">
            <a:extLst>
              <a:ext uri="{FF2B5EF4-FFF2-40B4-BE49-F238E27FC236}">
                <a16:creationId xmlns:a16="http://schemas.microsoft.com/office/drawing/2014/main" id="{D6EB4B8B-C4B5-237F-ABA8-ED0FE84AFF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563" y="5195530"/>
            <a:ext cx="2514600" cy="167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97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1" name="Diagramme 2070">
            <a:extLst>
              <a:ext uri="{FF2B5EF4-FFF2-40B4-BE49-F238E27FC236}">
                <a16:creationId xmlns:a16="http://schemas.microsoft.com/office/drawing/2014/main" id="{FFAE6347-AAD4-6A12-79A7-AF740A24C08C}"/>
              </a:ext>
            </a:extLst>
          </p:cNvPr>
          <p:cNvGraphicFramePr/>
          <p:nvPr>
            <p:extLst>
              <p:ext uri="{D42A27DB-BD31-4B8C-83A1-F6EECF244321}">
                <p14:modId xmlns:p14="http://schemas.microsoft.com/office/powerpoint/2010/main" val="2532435960"/>
              </p:ext>
            </p:extLst>
          </p:nvPr>
        </p:nvGraphicFramePr>
        <p:xfrm>
          <a:off x="72008" y="1074696"/>
          <a:ext cx="9036496" cy="5783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a:extLst>
              <a:ext uri="{FF2B5EF4-FFF2-40B4-BE49-F238E27FC236}">
                <a16:creationId xmlns:a16="http://schemas.microsoft.com/office/drawing/2014/main" id="{ED95886C-A974-2E0A-2B63-8FF716798417}"/>
              </a:ext>
            </a:extLst>
          </p:cNvPr>
          <p:cNvSpPr txBox="1"/>
          <p:nvPr/>
        </p:nvSpPr>
        <p:spPr>
          <a:xfrm>
            <a:off x="7740352" y="1700808"/>
            <a:ext cx="1523876" cy="400110"/>
          </a:xfrm>
          <a:prstGeom prst="rect">
            <a:avLst/>
          </a:prstGeom>
          <a:noFill/>
        </p:spPr>
        <p:txBody>
          <a:bodyPr wrap="square" rtlCol="0">
            <a:spAutoFit/>
          </a:bodyPr>
          <a:lstStyle/>
          <a:p>
            <a:r>
              <a:rPr lang="fr-FR" sz="2000" b="1" dirty="0">
                <a:solidFill>
                  <a:srgbClr val="C00000"/>
                </a:solidFill>
              </a:rPr>
              <a:t>Doctorat</a:t>
            </a:r>
          </a:p>
        </p:txBody>
      </p:sp>
      <p:sp>
        <p:nvSpPr>
          <p:cNvPr id="5" name="ZoneTexte 4">
            <a:extLst>
              <a:ext uri="{FF2B5EF4-FFF2-40B4-BE49-F238E27FC236}">
                <a16:creationId xmlns:a16="http://schemas.microsoft.com/office/drawing/2014/main" id="{B4D3EDC7-6A6A-F116-F575-501B33665325}"/>
              </a:ext>
            </a:extLst>
          </p:cNvPr>
          <p:cNvSpPr txBox="1"/>
          <p:nvPr/>
        </p:nvSpPr>
        <p:spPr>
          <a:xfrm>
            <a:off x="107504" y="4293096"/>
            <a:ext cx="1523876" cy="369332"/>
          </a:xfrm>
          <a:prstGeom prst="rect">
            <a:avLst/>
          </a:prstGeom>
          <a:noFill/>
        </p:spPr>
        <p:txBody>
          <a:bodyPr wrap="square" rtlCol="0">
            <a:spAutoFit/>
          </a:bodyPr>
          <a:lstStyle/>
          <a:p>
            <a:pPr algn="ctr"/>
            <a:r>
              <a:rPr lang="fr-FR" b="1" dirty="0">
                <a:solidFill>
                  <a:srgbClr val="C00000"/>
                </a:solidFill>
              </a:rPr>
              <a:t>Domaine</a:t>
            </a:r>
          </a:p>
        </p:txBody>
      </p:sp>
      <p:sp>
        <p:nvSpPr>
          <p:cNvPr id="6" name="ZoneTexte 5">
            <a:extLst>
              <a:ext uri="{FF2B5EF4-FFF2-40B4-BE49-F238E27FC236}">
                <a16:creationId xmlns:a16="http://schemas.microsoft.com/office/drawing/2014/main" id="{4E244E43-4972-49FF-D5C8-86D5BB51ACF6}"/>
              </a:ext>
            </a:extLst>
          </p:cNvPr>
          <p:cNvSpPr txBox="1"/>
          <p:nvPr/>
        </p:nvSpPr>
        <p:spPr>
          <a:xfrm>
            <a:off x="2063428" y="3781681"/>
            <a:ext cx="1523876" cy="369332"/>
          </a:xfrm>
          <a:prstGeom prst="rect">
            <a:avLst/>
          </a:prstGeom>
          <a:noFill/>
        </p:spPr>
        <p:txBody>
          <a:bodyPr wrap="square" rtlCol="0">
            <a:spAutoFit/>
          </a:bodyPr>
          <a:lstStyle/>
          <a:p>
            <a:pPr algn="ctr"/>
            <a:r>
              <a:rPr lang="fr-FR" b="1" dirty="0">
                <a:solidFill>
                  <a:srgbClr val="C00000"/>
                </a:solidFill>
              </a:rPr>
              <a:t>Filière</a:t>
            </a:r>
          </a:p>
        </p:txBody>
      </p:sp>
      <p:sp>
        <p:nvSpPr>
          <p:cNvPr id="7" name="ZoneTexte 6">
            <a:extLst>
              <a:ext uri="{FF2B5EF4-FFF2-40B4-BE49-F238E27FC236}">
                <a16:creationId xmlns:a16="http://schemas.microsoft.com/office/drawing/2014/main" id="{761C902E-E567-449B-D8DA-F0FF3679B386}"/>
              </a:ext>
            </a:extLst>
          </p:cNvPr>
          <p:cNvSpPr txBox="1"/>
          <p:nvPr/>
        </p:nvSpPr>
        <p:spPr>
          <a:xfrm>
            <a:off x="3707904" y="3347700"/>
            <a:ext cx="1523876" cy="369332"/>
          </a:xfrm>
          <a:prstGeom prst="rect">
            <a:avLst/>
          </a:prstGeom>
          <a:noFill/>
        </p:spPr>
        <p:txBody>
          <a:bodyPr wrap="square" rtlCol="0">
            <a:spAutoFit/>
          </a:bodyPr>
          <a:lstStyle/>
          <a:p>
            <a:pPr algn="ctr"/>
            <a:r>
              <a:rPr lang="fr-FR" b="1" dirty="0">
                <a:solidFill>
                  <a:srgbClr val="C00000"/>
                </a:solidFill>
              </a:rPr>
              <a:t>Licence </a:t>
            </a:r>
          </a:p>
        </p:txBody>
      </p:sp>
      <p:sp>
        <p:nvSpPr>
          <p:cNvPr id="8" name="ZoneTexte 7">
            <a:extLst>
              <a:ext uri="{FF2B5EF4-FFF2-40B4-BE49-F238E27FC236}">
                <a16:creationId xmlns:a16="http://schemas.microsoft.com/office/drawing/2014/main" id="{24993504-E3F5-BED5-A498-C985A7226CD7}"/>
              </a:ext>
            </a:extLst>
          </p:cNvPr>
          <p:cNvSpPr txBox="1"/>
          <p:nvPr/>
        </p:nvSpPr>
        <p:spPr>
          <a:xfrm>
            <a:off x="5784428" y="2492896"/>
            <a:ext cx="1523876" cy="369332"/>
          </a:xfrm>
          <a:prstGeom prst="rect">
            <a:avLst/>
          </a:prstGeom>
          <a:noFill/>
        </p:spPr>
        <p:txBody>
          <a:bodyPr wrap="square" rtlCol="0">
            <a:spAutoFit/>
          </a:bodyPr>
          <a:lstStyle/>
          <a:p>
            <a:pPr algn="ctr"/>
            <a:r>
              <a:rPr lang="fr-FR" b="1" dirty="0">
                <a:solidFill>
                  <a:srgbClr val="C00000"/>
                </a:solidFill>
              </a:rPr>
              <a:t>Master</a:t>
            </a:r>
          </a:p>
        </p:txBody>
      </p:sp>
      <p:pic>
        <p:nvPicPr>
          <p:cNvPr id="10" name="Image 9">
            <a:extLst>
              <a:ext uri="{FF2B5EF4-FFF2-40B4-BE49-F238E27FC236}">
                <a16:creationId xmlns:a16="http://schemas.microsoft.com/office/drawing/2014/main" id="{8F88B230-8BB2-0A01-7588-95201B13C99B}"/>
              </a:ext>
            </a:extLst>
          </p:cNvPr>
          <p:cNvPicPr>
            <a:picLocks noChangeAspect="1"/>
          </p:cNvPicPr>
          <p:nvPr/>
        </p:nvPicPr>
        <p:blipFill>
          <a:blip r:embed="rId7"/>
          <a:stretch>
            <a:fillRect/>
          </a:stretch>
        </p:blipFill>
        <p:spPr>
          <a:xfrm>
            <a:off x="4262015" y="2377283"/>
            <a:ext cx="619970" cy="1041410"/>
          </a:xfrm>
          <a:prstGeom prst="rect">
            <a:avLst/>
          </a:prstGeom>
        </p:spPr>
      </p:pic>
      <p:pic>
        <p:nvPicPr>
          <p:cNvPr id="12" name="Image 11">
            <a:extLst>
              <a:ext uri="{FF2B5EF4-FFF2-40B4-BE49-F238E27FC236}">
                <a16:creationId xmlns:a16="http://schemas.microsoft.com/office/drawing/2014/main" id="{4D6F3766-99A2-0F26-6C55-3C7BFA9F788B}"/>
              </a:ext>
            </a:extLst>
          </p:cNvPr>
          <p:cNvPicPr>
            <a:picLocks noChangeAspect="1"/>
          </p:cNvPicPr>
          <p:nvPr/>
        </p:nvPicPr>
        <p:blipFill>
          <a:blip r:embed="rId8"/>
          <a:stretch>
            <a:fillRect/>
          </a:stretch>
        </p:blipFill>
        <p:spPr>
          <a:xfrm>
            <a:off x="5868144" y="1340768"/>
            <a:ext cx="852575" cy="1152128"/>
          </a:xfrm>
          <a:prstGeom prst="rect">
            <a:avLst/>
          </a:prstGeom>
        </p:spPr>
      </p:pic>
      <p:pic>
        <p:nvPicPr>
          <p:cNvPr id="14" name="Image 13">
            <a:extLst>
              <a:ext uri="{FF2B5EF4-FFF2-40B4-BE49-F238E27FC236}">
                <a16:creationId xmlns:a16="http://schemas.microsoft.com/office/drawing/2014/main" id="{66A99410-F121-6F51-7A07-D46F46F77CC4}"/>
              </a:ext>
            </a:extLst>
          </p:cNvPr>
          <p:cNvPicPr>
            <a:picLocks noChangeAspect="1"/>
          </p:cNvPicPr>
          <p:nvPr/>
        </p:nvPicPr>
        <p:blipFill>
          <a:blip r:embed="rId9"/>
          <a:stretch>
            <a:fillRect/>
          </a:stretch>
        </p:blipFill>
        <p:spPr>
          <a:xfrm>
            <a:off x="3506" y="5726043"/>
            <a:ext cx="9144000" cy="1161269"/>
          </a:xfrm>
          <a:prstGeom prst="rect">
            <a:avLst/>
          </a:prstGeom>
        </p:spPr>
      </p:pic>
      <p:sp>
        <p:nvSpPr>
          <p:cNvPr id="16" name="ZoneTexte 15">
            <a:extLst>
              <a:ext uri="{FF2B5EF4-FFF2-40B4-BE49-F238E27FC236}">
                <a16:creationId xmlns:a16="http://schemas.microsoft.com/office/drawing/2014/main" id="{1C34EE5F-3C96-1C7F-5169-E35E4F9D81A4}"/>
              </a:ext>
            </a:extLst>
          </p:cNvPr>
          <p:cNvSpPr txBox="1"/>
          <p:nvPr/>
        </p:nvSpPr>
        <p:spPr>
          <a:xfrm>
            <a:off x="1979712" y="889556"/>
            <a:ext cx="4723375" cy="954107"/>
          </a:xfrm>
          <a:prstGeom prst="rect">
            <a:avLst/>
          </a:prstGeom>
          <a:noFill/>
        </p:spPr>
        <p:txBody>
          <a:bodyPr wrap="square" rtlCol="0">
            <a:spAutoFit/>
          </a:bodyPr>
          <a:lstStyle/>
          <a:p>
            <a:pPr algn="ctr"/>
            <a:r>
              <a:rPr lang="fr-FR" sz="2800" b="1" dirty="0">
                <a:solidFill>
                  <a:schemeClr val="tx2">
                    <a:lumMod val="75000"/>
                  </a:schemeClr>
                </a:solidFill>
                <a:latin typeface="Times New Roman" panose="02020603050405020304" pitchFamily="18" charset="0"/>
                <a:cs typeface="Times New Roman" panose="02020603050405020304" pitchFamily="18" charset="0"/>
              </a:rPr>
              <a:t>Parcourt de la formation</a:t>
            </a:r>
          </a:p>
          <a:p>
            <a:pPr algn="ctr"/>
            <a:r>
              <a:rPr lang="fr-FR" sz="2800" b="1" dirty="0">
                <a:solidFill>
                  <a:schemeClr val="tx2">
                    <a:lumMod val="75000"/>
                  </a:schemeClr>
                </a:solidFill>
                <a:latin typeface="Times New Roman" panose="02020603050405020304" pitchFamily="18" charset="0"/>
                <a:cs typeface="Times New Roman" panose="02020603050405020304" pitchFamily="18" charset="0"/>
              </a:rPr>
              <a:t>2</a:t>
            </a:r>
            <a:r>
              <a:rPr lang="fr-FR" sz="2800" b="1" baseline="30000" dirty="0">
                <a:solidFill>
                  <a:schemeClr val="tx2">
                    <a:lumMod val="75000"/>
                  </a:schemeClr>
                </a:solidFill>
                <a:latin typeface="Times New Roman" panose="02020603050405020304" pitchFamily="18" charset="0"/>
                <a:cs typeface="Times New Roman" panose="02020603050405020304" pitchFamily="18" charset="0"/>
              </a:rPr>
              <a:t>ème</a:t>
            </a:r>
            <a:r>
              <a:rPr lang="fr-FR" sz="2800" b="1" dirty="0">
                <a:solidFill>
                  <a:schemeClr val="tx2">
                    <a:lumMod val="75000"/>
                  </a:schemeClr>
                </a:solidFill>
                <a:latin typeface="Times New Roman" panose="02020603050405020304" pitchFamily="18" charset="0"/>
                <a:cs typeface="Times New Roman" panose="02020603050405020304" pitchFamily="18" charset="0"/>
              </a:rPr>
              <a:t> cycle</a:t>
            </a:r>
          </a:p>
        </p:txBody>
      </p:sp>
    </p:spTree>
    <p:extLst>
      <p:ext uri="{BB962C8B-B14F-4D97-AF65-F5344CB8AC3E}">
        <p14:creationId xmlns:p14="http://schemas.microsoft.com/office/powerpoint/2010/main" val="887386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774D1-BD9D-856B-7BE3-A61D241854F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18D0967-AA4F-509F-C9FF-D4FC62D5A449}"/>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35615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1" name="Diagramme 2070">
            <a:extLst>
              <a:ext uri="{FF2B5EF4-FFF2-40B4-BE49-F238E27FC236}">
                <a16:creationId xmlns:a16="http://schemas.microsoft.com/office/drawing/2014/main" id="{FFAE6347-AAD4-6A12-79A7-AF740A24C08C}"/>
              </a:ext>
            </a:extLst>
          </p:cNvPr>
          <p:cNvGraphicFramePr/>
          <p:nvPr>
            <p:extLst>
              <p:ext uri="{D42A27DB-BD31-4B8C-83A1-F6EECF244321}">
                <p14:modId xmlns:p14="http://schemas.microsoft.com/office/powerpoint/2010/main" val="810461680"/>
              </p:ext>
            </p:extLst>
          </p:nvPr>
        </p:nvGraphicFramePr>
        <p:xfrm>
          <a:off x="362592" y="2736305"/>
          <a:ext cx="8095340" cy="41490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a:extLst>
              <a:ext uri="{FF2B5EF4-FFF2-40B4-BE49-F238E27FC236}">
                <a16:creationId xmlns:a16="http://schemas.microsoft.com/office/drawing/2014/main" id="{B4D3EDC7-6A6A-F116-F575-501B33665325}"/>
              </a:ext>
            </a:extLst>
          </p:cNvPr>
          <p:cNvSpPr txBox="1"/>
          <p:nvPr/>
        </p:nvSpPr>
        <p:spPr>
          <a:xfrm>
            <a:off x="743868" y="3851756"/>
            <a:ext cx="1523876" cy="400110"/>
          </a:xfrm>
          <a:prstGeom prst="rect">
            <a:avLst/>
          </a:prstGeom>
          <a:noFill/>
        </p:spPr>
        <p:txBody>
          <a:bodyPr wrap="square" rtlCol="0">
            <a:spAutoFit/>
          </a:bodyPr>
          <a:lstStyle/>
          <a:p>
            <a:pPr algn="ctr"/>
            <a:r>
              <a:rPr lang="fr-FR" sz="2000" b="1" dirty="0">
                <a:solidFill>
                  <a:srgbClr val="FF0000"/>
                </a:solidFill>
              </a:rPr>
              <a:t>Domaine</a:t>
            </a:r>
          </a:p>
        </p:txBody>
      </p:sp>
      <p:sp>
        <p:nvSpPr>
          <p:cNvPr id="6" name="ZoneTexte 5">
            <a:extLst>
              <a:ext uri="{FF2B5EF4-FFF2-40B4-BE49-F238E27FC236}">
                <a16:creationId xmlns:a16="http://schemas.microsoft.com/office/drawing/2014/main" id="{4E244E43-4972-49FF-D5C8-86D5BB51ACF6}"/>
              </a:ext>
            </a:extLst>
          </p:cNvPr>
          <p:cNvSpPr txBox="1"/>
          <p:nvPr/>
        </p:nvSpPr>
        <p:spPr>
          <a:xfrm>
            <a:off x="3408164" y="3140968"/>
            <a:ext cx="1523876" cy="400110"/>
          </a:xfrm>
          <a:prstGeom prst="rect">
            <a:avLst/>
          </a:prstGeom>
          <a:noFill/>
        </p:spPr>
        <p:txBody>
          <a:bodyPr wrap="square" rtlCol="0">
            <a:spAutoFit/>
          </a:bodyPr>
          <a:lstStyle/>
          <a:p>
            <a:pPr algn="ctr"/>
            <a:r>
              <a:rPr lang="fr-FR" sz="2000" b="1" dirty="0">
                <a:solidFill>
                  <a:srgbClr val="FF0000"/>
                </a:solidFill>
              </a:rPr>
              <a:t>Filière</a:t>
            </a:r>
          </a:p>
        </p:txBody>
      </p:sp>
      <p:sp>
        <p:nvSpPr>
          <p:cNvPr id="7" name="ZoneTexte 6">
            <a:extLst>
              <a:ext uri="{FF2B5EF4-FFF2-40B4-BE49-F238E27FC236}">
                <a16:creationId xmlns:a16="http://schemas.microsoft.com/office/drawing/2014/main" id="{761C902E-E567-449B-D8DA-F0FF3679B386}"/>
              </a:ext>
            </a:extLst>
          </p:cNvPr>
          <p:cNvSpPr txBox="1"/>
          <p:nvPr/>
        </p:nvSpPr>
        <p:spPr>
          <a:xfrm>
            <a:off x="6216476" y="2339588"/>
            <a:ext cx="1523876" cy="400110"/>
          </a:xfrm>
          <a:prstGeom prst="rect">
            <a:avLst/>
          </a:prstGeom>
          <a:noFill/>
        </p:spPr>
        <p:txBody>
          <a:bodyPr wrap="square" rtlCol="0">
            <a:spAutoFit/>
          </a:bodyPr>
          <a:lstStyle/>
          <a:p>
            <a:pPr algn="ctr"/>
            <a:r>
              <a:rPr lang="fr-FR" sz="2000" b="1" dirty="0">
                <a:solidFill>
                  <a:srgbClr val="FF0000"/>
                </a:solidFill>
              </a:rPr>
              <a:t>Licence </a:t>
            </a:r>
          </a:p>
        </p:txBody>
      </p:sp>
      <p:pic>
        <p:nvPicPr>
          <p:cNvPr id="10" name="Image 9">
            <a:extLst>
              <a:ext uri="{FF2B5EF4-FFF2-40B4-BE49-F238E27FC236}">
                <a16:creationId xmlns:a16="http://schemas.microsoft.com/office/drawing/2014/main" id="{8F88B230-8BB2-0A01-7588-95201B13C99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1260668" y="2723629"/>
            <a:ext cx="619970" cy="1041410"/>
          </a:xfrm>
          <a:prstGeom prst="rect">
            <a:avLst/>
          </a:prstGeom>
        </p:spPr>
      </p:pic>
      <p:pic>
        <p:nvPicPr>
          <p:cNvPr id="14" name="Image 13">
            <a:extLst>
              <a:ext uri="{FF2B5EF4-FFF2-40B4-BE49-F238E27FC236}">
                <a16:creationId xmlns:a16="http://schemas.microsoft.com/office/drawing/2014/main" id="{66A99410-F121-6F51-7A07-D46F46F77CC4}"/>
              </a:ext>
            </a:extLst>
          </p:cNvPr>
          <p:cNvPicPr>
            <a:picLocks noChangeAspect="1"/>
          </p:cNvPicPr>
          <p:nvPr/>
        </p:nvPicPr>
        <p:blipFill>
          <a:blip r:embed="rId9"/>
          <a:stretch>
            <a:fillRect/>
          </a:stretch>
        </p:blipFill>
        <p:spPr>
          <a:xfrm>
            <a:off x="3506" y="5726043"/>
            <a:ext cx="9144000" cy="1161269"/>
          </a:xfrm>
          <a:prstGeom prst="rect">
            <a:avLst/>
          </a:prstGeom>
        </p:spPr>
      </p:pic>
      <p:sp>
        <p:nvSpPr>
          <p:cNvPr id="16" name="ZoneTexte 15">
            <a:extLst>
              <a:ext uri="{FF2B5EF4-FFF2-40B4-BE49-F238E27FC236}">
                <a16:creationId xmlns:a16="http://schemas.microsoft.com/office/drawing/2014/main" id="{1C34EE5F-3C96-1C7F-5169-E35E4F9D81A4}"/>
              </a:ext>
            </a:extLst>
          </p:cNvPr>
          <p:cNvSpPr txBox="1"/>
          <p:nvPr/>
        </p:nvSpPr>
        <p:spPr>
          <a:xfrm>
            <a:off x="2267744" y="714151"/>
            <a:ext cx="4723375" cy="954107"/>
          </a:xfrm>
          <a:prstGeom prst="rect">
            <a:avLst/>
          </a:prstGeom>
          <a:noFill/>
        </p:spPr>
        <p:txBody>
          <a:bodyPr wrap="square" rtlCol="0">
            <a:spAutoFit/>
          </a:bodyPr>
          <a:lstStyle/>
          <a:p>
            <a:pPr algn="ctr"/>
            <a:r>
              <a:rPr lang="fr-FR" sz="2800" b="1" dirty="0">
                <a:solidFill>
                  <a:schemeClr val="accent1">
                    <a:lumMod val="75000"/>
                  </a:schemeClr>
                </a:solidFill>
                <a:latin typeface="Times New Roman" panose="02020603050405020304" pitchFamily="18" charset="0"/>
                <a:cs typeface="Times New Roman" panose="02020603050405020304" pitchFamily="18" charset="0"/>
              </a:rPr>
              <a:t>Parcourt de la formation</a:t>
            </a:r>
          </a:p>
          <a:p>
            <a:pPr algn="ctr"/>
            <a:r>
              <a:rPr lang="fr-FR" sz="2800" b="1" dirty="0">
                <a:solidFill>
                  <a:schemeClr val="accent1">
                    <a:lumMod val="75000"/>
                  </a:schemeClr>
                </a:solidFill>
                <a:latin typeface="Times New Roman" panose="02020603050405020304" pitchFamily="18" charset="0"/>
                <a:cs typeface="Times New Roman" panose="02020603050405020304" pitchFamily="18" charset="0"/>
              </a:rPr>
              <a:t>1</a:t>
            </a:r>
            <a:r>
              <a:rPr lang="fr-FR" sz="2800" b="1" baseline="30000" dirty="0">
                <a:solidFill>
                  <a:schemeClr val="accent1">
                    <a:lumMod val="75000"/>
                  </a:schemeClr>
                </a:solidFill>
                <a:latin typeface="Times New Roman" panose="02020603050405020304" pitchFamily="18" charset="0"/>
                <a:cs typeface="Times New Roman" panose="02020603050405020304" pitchFamily="18" charset="0"/>
              </a:rPr>
              <a:t>er</a:t>
            </a:r>
            <a:r>
              <a:rPr lang="fr-FR" sz="2800" b="1" dirty="0">
                <a:solidFill>
                  <a:schemeClr val="accent1">
                    <a:lumMod val="75000"/>
                  </a:schemeClr>
                </a:solidFill>
                <a:latin typeface="Times New Roman" panose="02020603050405020304" pitchFamily="18" charset="0"/>
                <a:cs typeface="Times New Roman" panose="02020603050405020304" pitchFamily="18" charset="0"/>
              </a:rPr>
              <a:t> cycle</a:t>
            </a:r>
          </a:p>
        </p:txBody>
      </p:sp>
      <p:pic>
        <p:nvPicPr>
          <p:cNvPr id="2" name="Image 1">
            <a:extLst>
              <a:ext uri="{FF2B5EF4-FFF2-40B4-BE49-F238E27FC236}">
                <a16:creationId xmlns:a16="http://schemas.microsoft.com/office/drawing/2014/main" id="{C416071B-CA95-AEA4-BC77-335422E65979}"/>
              </a:ext>
            </a:extLst>
          </p:cNvPr>
          <p:cNvPicPr>
            <a:picLocks noChangeAspect="1"/>
          </p:cNvPicPr>
          <p:nvPr/>
        </p:nvPicPr>
        <p:blipFill rotWithShape="1">
          <a:blip r:embed="rId10"/>
          <a:srcRect r="27282"/>
          <a:stretch/>
        </p:blipFill>
        <p:spPr>
          <a:xfrm>
            <a:off x="5631164" y="1556792"/>
            <a:ext cx="619970" cy="1152128"/>
          </a:xfrm>
          <a:prstGeom prst="rect">
            <a:avLst/>
          </a:prstGeom>
        </p:spPr>
      </p:pic>
    </p:spTree>
    <p:extLst>
      <p:ext uri="{BB962C8B-B14F-4D97-AF65-F5344CB8AC3E}">
        <p14:creationId xmlns:p14="http://schemas.microsoft.com/office/powerpoint/2010/main" val="54368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A6A21-FCE9-C695-1C3B-2FC15A3D00E6}"/>
              </a:ext>
            </a:extLst>
          </p:cNvPr>
          <p:cNvSpPr>
            <a:spLocks noGrp="1"/>
          </p:cNvSpPr>
          <p:nvPr>
            <p:ph type="title"/>
          </p:nvPr>
        </p:nvSpPr>
        <p:spPr>
          <a:xfrm>
            <a:off x="107504" y="3429000"/>
            <a:ext cx="8640960" cy="649287"/>
          </a:xfrm>
        </p:spPr>
        <p:txBody>
          <a:bodyPr/>
          <a:lstStyle/>
          <a:p>
            <a:pPr algn="ctr"/>
            <a:r>
              <a:rPr lang="fr-FR" sz="3200" b="1" dirty="0">
                <a:solidFill>
                  <a:srgbClr val="C00000"/>
                </a:solidFill>
              </a:rPr>
              <a:t>Licence en Biotechnologie Microbienne</a:t>
            </a:r>
            <a:br>
              <a:rPr lang="fr-FR" sz="3200" b="1" dirty="0">
                <a:solidFill>
                  <a:srgbClr val="C00000"/>
                </a:solidFill>
              </a:rPr>
            </a:br>
            <a:endParaRPr lang="fr-FR" sz="3200" dirty="0">
              <a:solidFill>
                <a:srgbClr val="C00000"/>
              </a:solidFill>
            </a:endParaRPr>
          </a:p>
        </p:txBody>
      </p:sp>
    </p:spTree>
    <p:extLst>
      <p:ext uri="{BB962C8B-B14F-4D97-AF65-F5344CB8AC3E}">
        <p14:creationId xmlns:p14="http://schemas.microsoft.com/office/powerpoint/2010/main" val="349801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14125C-80EC-9531-02EF-92AB85DB39F8}"/>
              </a:ext>
            </a:extLst>
          </p:cNvPr>
          <p:cNvSpPr>
            <a:spLocks noGrp="1"/>
          </p:cNvSpPr>
          <p:nvPr>
            <p:ph type="title"/>
          </p:nvPr>
        </p:nvSpPr>
        <p:spPr>
          <a:xfrm>
            <a:off x="1331640" y="116632"/>
            <a:ext cx="6553200" cy="1557114"/>
          </a:xfrm>
        </p:spPr>
        <p:txBody>
          <a:bodyPr/>
          <a:lstStyle/>
          <a:p>
            <a:pPr algn="ctr"/>
            <a:r>
              <a:rPr lang="fr-FR" sz="2800" dirty="0"/>
              <a:t>Objectifs</a:t>
            </a:r>
            <a:r>
              <a:rPr lang="fr-FR" sz="2800" dirty="0">
                <a:solidFill>
                  <a:schemeClr val="accent5">
                    <a:lumMod val="50000"/>
                  </a:schemeClr>
                </a:solidFill>
              </a:rPr>
              <a:t> </a:t>
            </a:r>
            <a:r>
              <a:rPr lang="fr-FR" sz="2800" dirty="0"/>
              <a:t>de la formation</a:t>
            </a:r>
          </a:p>
        </p:txBody>
      </p:sp>
      <p:sp>
        <p:nvSpPr>
          <p:cNvPr id="3" name="Espace réservé du contenu 2">
            <a:extLst>
              <a:ext uri="{FF2B5EF4-FFF2-40B4-BE49-F238E27FC236}">
                <a16:creationId xmlns:a16="http://schemas.microsoft.com/office/drawing/2014/main" id="{88B88EDE-C228-D1FE-8162-DC3DD762AD62}"/>
              </a:ext>
            </a:extLst>
          </p:cNvPr>
          <p:cNvSpPr>
            <a:spLocks noGrp="1"/>
          </p:cNvSpPr>
          <p:nvPr>
            <p:ph idx="1"/>
          </p:nvPr>
        </p:nvSpPr>
        <p:spPr>
          <a:xfrm>
            <a:off x="40780" y="1630854"/>
            <a:ext cx="9036496" cy="4896222"/>
          </a:xfrm>
        </p:spPr>
        <p:txBody>
          <a:bodyPr/>
          <a:lstStyle/>
          <a:p>
            <a:r>
              <a:rPr lang="fr-FR" sz="2400" dirty="0">
                <a:solidFill>
                  <a:srgbClr val="002060"/>
                </a:solidFill>
              </a:rPr>
              <a:t>La biotechnologie microbienne est champ </a:t>
            </a:r>
            <a:r>
              <a:rPr lang="fr-FR" sz="2400" b="1" dirty="0">
                <a:solidFill>
                  <a:srgbClr val="FF0000"/>
                </a:solidFill>
              </a:rPr>
              <a:t>multidisciplinaire</a:t>
            </a:r>
            <a:r>
              <a:rPr lang="fr-FR" sz="2400" dirty="0">
                <a:solidFill>
                  <a:srgbClr val="002060"/>
                </a:solidFill>
              </a:rPr>
              <a:t> où coexistent : </a:t>
            </a:r>
          </a:p>
          <a:p>
            <a:pPr marL="873125">
              <a:buFont typeface="Wingdings" panose="05000000000000000000" pitchFamily="2" charset="2"/>
              <a:buChar char="Ø"/>
            </a:pPr>
            <a:r>
              <a:rPr lang="fr-FR" sz="2400" dirty="0">
                <a:solidFill>
                  <a:srgbClr val="002060"/>
                </a:solidFill>
              </a:rPr>
              <a:t>la </a:t>
            </a:r>
            <a:r>
              <a:rPr lang="fr-FR" sz="2400" b="1" u="sng" dirty="0">
                <a:solidFill>
                  <a:srgbClr val="FF0000"/>
                </a:solidFill>
              </a:rPr>
              <a:t>science</a:t>
            </a:r>
            <a:r>
              <a:rPr lang="fr-FR" sz="2400" dirty="0">
                <a:solidFill>
                  <a:srgbClr val="002060"/>
                </a:solidFill>
              </a:rPr>
              <a:t>  : la </a:t>
            </a:r>
            <a:r>
              <a:rPr lang="fr-FR" sz="2400" dirty="0">
                <a:solidFill>
                  <a:srgbClr val="FF0000"/>
                </a:solidFill>
              </a:rPr>
              <a:t>biologie moléculaire</a:t>
            </a:r>
            <a:r>
              <a:rPr lang="fr-FR" sz="2400" dirty="0">
                <a:solidFill>
                  <a:srgbClr val="002060"/>
                </a:solidFill>
              </a:rPr>
              <a:t>, la </a:t>
            </a:r>
            <a:r>
              <a:rPr lang="fr-FR" sz="2400" dirty="0">
                <a:solidFill>
                  <a:srgbClr val="FF0000"/>
                </a:solidFill>
              </a:rPr>
              <a:t>génétique</a:t>
            </a:r>
            <a:r>
              <a:rPr lang="fr-FR" sz="2400" dirty="0">
                <a:solidFill>
                  <a:srgbClr val="002060"/>
                </a:solidFill>
              </a:rPr>
              <a:t> </a:t>
            </a:r>
            <a:r>
              <a:rPr lang="fr-FR" sz="2400" dirty="0">
                <a:solidFill>
                  <a:srgbClr val="FF0000"/>
                </a:solidFill>
              </a:rPr>
              <a:t>bactérienne</a:t>
            </a:r>
            <a:r>
              <a:rPr lang="fr-FR" sz="2400" dirty="0">
                <a:solidFill>
                  <a:srgbClr val="002060"/>
                </a:solidFill>
              </a:rPr>
              <a:t>, la </a:t>
            </a:r>
            <a:r>
              <a:rPr lang="fr-FR" sz="2400" dirty="0">
                <a:solidFill>
                  <a:srgbClr val="FF0000"/>
                </a:solidFill>
              </a:rPr>
              <a:t>biochimie</a:t>
            </a:r>
            <a:r>
              <a:rPr lang="fr-FR" sz="2400" dirty="0">
                <a:solidFill>
                  <a:srgbClr val="002060"/>
                </a:solidFill>
              </a:rPr>
              <a:t>, </a:t>
            </a:r>
            <a:r>
              <a:rPr lang="fr-FR" sz="2400" dirty="0">
                <a:solidFill>
                  <a:srgbClr val="FF0000"/>
                </a:solidFill>
              </a:rPr>
              <a:t>l’enzymologie</a:t>
            </a:r>
            <a:r>
              <a:rPr lang="fr-FR" sz="2400" dirty="0">
                <a:solidFill>
                  <a:srgbClr val="002060"/>
                </a:solidFill>
              </a:rPr>
              <a:t>, etc. </a:t>
            </a:r>
          </a:p>
          <a:p>
            <a:pPr marL="530225" indent="0">
              <a:buNone/>
            </a:pPr>
            <a:endParaRPr lang="fr-FR" sz="2400" dirty="0">
              <a:solidFill>
                <a:srgbClr val="002060"/>
              </a:solidFill>
            </a:endParaRPr>
          </a:p>
          <a:p>
            <a:pPr marL="873125" algn="just">
              <a:buFont typeface="Wingdings" panose="05000000000000000000" pitchFamily="2" charset="2"/>
              <a:buChar char="Ø"/>
            </a:pPr>
            <a:r>
              <a:rPr lang="fr-FR" sz="2400" dirty="0">
                <a:solidFill>
                  <a:srgbClr val="002060"/>
                </a:solidFill>
              </a:rPr>
              <a:t>la </a:t>
            </a:r>
            <a:r>
              <a:rPr lang="fr-FR" sz="2400" b="1" u="sng" dirty="0">
                <a:solidFill>
                  <a:srgbClr val="FF0000"/>
                </a:solidFill>
              </a:rPr>
              <a:t>technologie</a:t>
            </a:r>
            <a:r>
              <a:rPr lang="fr-FR" sz="2400" b="1" dirty="0">
                <a:solidFill>
                  <a:srgbClr val="FF0000"/>
                </a:solidFill>
              </a:rPr>
              <a:t> </a:t>
            </a:r>
            <a:r>
              <a:rPr lang="fr-FR" sz="2400" b="1" dirty="0">
                <a:solidFill>
                  <a:srgbClr val="002060"/>
                </a:solidFill>
              </a:rPr>
              <a:t>:</a:t>
            </a:r>
            <a:r>
              <a:rPr lang="fr-FR" sz="2400" dirty="0">
                <a:solidFill>
                  <a:srgbClr val="002060"/>
                </a:solidFill>
              </a:rPr>
              <a:t> le </a:t>
            </a:r>
            <a:r>
              <a:rPr lang="fr-FR" sz="2400" dirty="0">
                <a:solidFill>
                  <a:srgbClr val="FF0000"/>
                </a:solidFill>
              </a:rPr>
              <a:t>génie</a:t>
            </a:r>
            <a:r>
              <a:rPr lang="fr-FR" sz="2400" dirty="0">
                <a:solidFill>
                  <a:srgbClr val="002060"/>
                </a:solidFill>
              </a:rPr>
              <a:t> </a:t>
            </a:r>
            <a:r>
              <a:rPr lang="fr-FR" sz="2400" dirty="0">
                <a:solidFill>
                  <a:srgbClr val="FF0000"/>
                </a:solidFill>
              </a:rPr>
              <a:t>génétique</a:t>
            </a:r>
            <a:r>
              <a:rPr lang="fr-FR" sz="2400" dirty="0">
                <a:solidFill>
                  <a:srgbClr val="002060"/>
                </a:solidFill>
              </a:rPr>
              <a:t>, les </a:t>
            </a:r>
            <a:r>
              <a:rPr lang="fr-FR" sz="2400" dirty="0">
                <a:solidFill>
                  <a:srgbClr val="FF0000"/>
                </a:solidFill>
              </a:rPr>
              <a:t>fermentations</a:t>
            </a:r>
            <a:r>
              <a:rPr lang="fr-FR" sz="2400" dirty="0">
                <a:solidFill>
                  <a:srgbClr val="002060"/>
                </a:solidFill>
              </a:rPr>
              <a:t>, le </a:t>
            </a:r>
            <a:r>
              <a:rPr lang="fr-FR" sz="2400" dirty="0">
                <a:solidFill>
                  <a:srgbClr val="FF0000"/>
                </a:solidFill>
              </a:rPr>
              <a:t>génie</a:t>
            </a:r>
            <a:r>
              <a:rPr lang="fr-FR" sz="2400" dirty="0">
                <a:solidFill>
                  <a:srgbClr val="002060"/>
                </a:solidFill>
              </a:rPr>
              <a:t> </a:t>
            </a:r>
            <a:r>
              <a:rPr lang="fr-FR" sz="2400" dirty="0">
                <a:solidFill>
                  <a:srgbClr val="FF0000"/>
                </a:solidFill>
              </a:rPr>
              <a:t>des</a:t>
            </a:r>
            <a:r>
              <a:rPr lang="fr-FR" sz="2400" dirty="0">
                <a:solidFill>
                  <a:srgbClr val="002060"/>
                </a:solidFill>
              </a:rPr>
              <a:t> </a:t>
            </a:r>
            <a:r>
              <a:rPr lang="fr-FR" sz="2400" dirty="0">
                <a:solidFill>
                  <a:srgbClr val="FF0000"/>
                </a:solidFill>
              </a:rPr>
              <a:t>procédés</a:t>
            </a:r>
            <a:r>
              <a:rPr lang="fr-FR" sz="2400" dirty="0">
                <a:solidFill>
                  <a:srgbClr val="002060"/>
                </a:solidFill>
              </a:rPr>
              <a:t>, etc.</a:t>
            </a:r>
          </a:p>
          <a:p>
            <a:endParaRPr lang="fr-FR" sz="2400" dirty="0">
              <a:solidFill>
                <a:srgbClr val="002060"/>
              </a:solidFill>
            </a:endParaRPr>
          </a:p>
          <a:p>
            <a:pPr algn="just"/>
            <a:r>
              <a:rPr lang="fr-FR" sz="2400" dirty="0">
                <a:solidFill>
                  <a:srgbClr val="002060"/>
                </a:solidFill>
              </a:rPr>
              <a:t>La licence de Biotechnologie Microbienne traite les </a:t>
            </a:r>
            <a:r>
              <a:rPr lang="fr-FR" sz="2400" dirty="0">
                <a:solidFill>
                  <a:srgbClr val="FF0000"/>
                </a:solidFill>
              </a:rPr>
              <a:t>différents aspects fondamentaux </a:t>
            </a:r>
            <a:r>
              <a:rPr lang="fr-FR" sz="2400" dirty="0">
                <a:solidFill>
                  <a:srgbClr val="002060"/>
                </a:solidFill>
              </a:rPr>
              <a:t>de la biotechnologie et de la </a:t>
            </a:r>
            <a:r>
              <a:rPr lang="fr-FR" sz="2400" dirty="0">
                <a:solidFill>
                  <a:srgbClr val="FF0000"/>
                </a:solidFill>
              </a:rPr>
              <a:t>microbiologie</a:t>
            </a:r>
            <a:r>
              <a:rPr lang="fr-FR" sz="2400" dirty="0">
                <a:solidFill>
                  <a:srgbClr val="002060"/>
                </a:solidFill>
              </a:rPr>
              <a:t>, les </a:t>
            </a:r>
            <a:r>
              <a:rPr lang="fr-FR" sz="2400" dirty="0">
                <a:solidFill>
                  <a:srgbClr val="FF0000"/>
                </a:solidFill>
              </a:rPr>
              <a:t>techniques</a:t>
            </a:r>
            <a:r>
              <a:rPr lang="fr-FR" sz="2400" dirty="0">
                <a:solidFill>
                  <a:srgbClr val="002060"/>
                </a:solidFill>
              </a:rPr>
              <a:t> de </a:t>
            </a:r>
            <a:r>
              <a:rPr lang="fr-FR" sz="2400" dirty="0">
                <a:solidFill>
                  <a:srgbClr val="FF0000"/>
                </a:solidFill>
              </a:rPr>
              <a:t>bio-production</a:t>
            </a:r>
            <a:r>
              <a:rPr lang="fr-FR" sz="2400" dirty="0">
                <a:solidFill>
                  <a:srgbClr val="002060"/>
                </a:solidFill>
              </a:rPr>
              <a:t> et de </a:t>
            </a:r>
            <a:r>
              <a:rPr lang="fr-FR" sz="2400" dirty="0">
                <a:solidFill>
                  <a:srgbClr val="FF0000"/>
                </a:solidFill>
              </a:rPr>
              <a:t>purification</a:t>
            </a:r>
            <a:r>
              <a:rPr lang="fr-FR" sz="2400" dirty="0">
                <a:solidFill>
                  <a:srgbClr val="002060"/>
                </a:solidFill>
              </a:rPr>
              <a:t> de molécules issues de la culture de microorganisme. </a:t>
            </a:r>
          </a:p>
        </p:txBody>
      </p:sp>
    </p:spTree>
    <p:extLst>
      <p:ext uri="{BB962C8B-B14F-4D97-AF65-F5344CB8AC3E}">
        <p14:creationId xmlns:p14="http://schemas.microsoft.com/office/powerpoint/2010/main" val="383565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C41195-5BA3-8592-E6A4-D83B78329BEC}"/>
              </a:ext>
            </a:extLst>
          </p:cNvPr>
          <p:cNvSpPr>
            <a:spLocks noGrp="1"/>
          </p:cNvSpPr>
          <p:nvPr>
            <p:ph type="title"/>
          </p:nvPr>
        </p:nvSpPr>
        <p:spPr>
          <a:xfrm>
            <a:off x="2283049" y="991530"/>
            <a:ext cx="4577902" cy="649287"/>
          </a:xfrm>
        </p:spPr>
        <p:txBody>
          <a:bodyPr/>
          <a:lstStyle/>
          <a:p>
            <a:pPr algn="ctr"/>
            <a:r>
              <a:rPr lang="fr-FR" sz="2800" dirty="0"/>
              <a:t>Profils et compétences métiers visés </a:t>
            </a:r>
          </a:p>
        </p:txBody>
      </p:sp>
      <p:sp>
        <p:nvSpPr>
          <p:cNvPr id="3" name="Espace réservé du contenu 2">
            <a:extLst>
              <a:ext uri="{FF2B5EF4-FFF2-40B4-BE49-F238E27FC236}">
                <a16:creationId xmlns:a16="http://schemas.microsoft.com/office/drawing/2014/main" id="{361E3AA0-1024-C9C6-E1A4-816F869E65A0}"/>
              </a:ext>
            </a:extLst>
          </p:cNvPr>
          <p:cNvSpPr>
            <a:spLocks noGrp="1"/>
          </p:cNvSpPr>
          <p:nvPr>
            <p:ph idx="1"/>
          </p:nvPr>
        </p:nvSpPr>
        <p:spPr>
          <a:xfrm>
            <a:off x="539552" y="2061493"/>
            <a:ext cx="8424936" cy="3887787"/>
          </a:xfrm>
        </p:spPr>
        <p:txBody>
          <a:bodyPr/>
          <a:lstStyle/>
          <a:p>
            <a:pPr marL="0" indent="0" algn="just">
              <a:buNone/>
            </a:pPr>
            <a:r>
              <a:rPr lang="fr-FR" sz="2400" dirty="0">
                <a:solidFill>
                  <a:srgbClr val="002060"/>
                </a:solidFill>
              </a:rPr>
              <a:t>➢ </a:t>
            </a:r>
            <a:r>
              <a:rPr lang="fr-FR" sz="2400" dirty="0">
                <a:solidFill>
                  <a:srgbClr val="FF0000"/>
                </a:solidFill>
              </a:rPr>
              <a:t>Maîtriser</a:t>
            </a:r>
            <a:r>
              <a:rPr lang="fr-FR" sz="2400" dirty="0">
                <a:solidFill>
                  <a:srgbClr val="002060"/>
                </a:solidFill>
              </a:rPr>
              <a:t> les manipulations de microorganismes en conditions stériles </a:t>
            </a:r>
          </a:p>
          <a:p>
            <a:pPr marL="0" indent="0" algn="just">
              <a:buNone/>
            </a:pPr>
            <a:endParaRPr lang="fr-FR" sz="1800" dirty="0">
              <a:solidFill>
                <a:srgbClr val="002060"/>
              </a:solidFill>
            </a:endParaRPr>
          </a:p>
          <a:p>
            <a:pPr marL="0" indent="0" algn="just">
              <a:buNone/>
            </a:pPr>
            <a:r>
              <a:rPr lang="fr-FR" sz="2400" dirty="0">
                <a:solidFill>
                  <a:srgbClr val="002060"/>
                </a:solidFill>
              </a:rPr>
              <a:t>➢ </a:t>
            </a:r>
            <a:r>
              <a:rPr lang="fr-FR" sz="2400" dirty="0">
                <a:solidFill>
                  <a:srgbClr val="FF0000"/>
                </a:solidFill>
              </a:rPr>
              <a:t>Identifier et classer </a:t>
            </a:r>
            <a:r>
              <a:rPr lang="fr-FR" sz="2400" dirty="0">
                <a:solidFill>
                  <a:srgbClr val="002060"/>
                </a:solidFill>
              </a:rPr>
              <a:t>les microorganismes</a:t>
            </a:r>
          </a:p>
          <a:p>
            <a:pPr marL="0" indent="0" algn="just">
              <a:buNone/>
            </a:pPr>
            <a:endParaRPr lang="fr-FR" sz="1800" dirty="0">
              <a:solidFill>
                <a:srgbClr val="002060"/>
              </a:solidFill>
            </a:endParaRPr>
          </a:p>
          <a:p>
            <a:pPr marL="0" indent="0" algn="just">
              <a:buNone/>
            </a:pPr>
            <a:r>
              <a:rPr lang="fr-FR" sz="2400" dirty="0">
                <a:solidFill>
                  <a:srgbClr val="002060"/>
                </a:solidFill>
              </a:rPr>
              <a:t>➢ </a:t>
            </a:r>
            <a:r>
              <a:rPr lang="fr-FR" sz="2400" dirty="0">
                <a:solidFill>
                  <a:srgbClr val="FF0000"/>
                </a:solidFill>
              </a:rPr>
              <a:t>Analyser</a:t>
            </a:r>
            <a:r>
              <a:rPr lang="fr-FR" sz="2400" dirty="0">
                <a:solidFill>
                  <a:srgbClr val="002060"/>
                </a:solidFill>
              </a:rPr>
              <a:t> les génotypes/phénotypes de microorganismes </a:t>
            </a:r>
          </a:p>
          <a:p>
            <a:pPr marL="0" indent="0" algn="just">
              <a:buNone/>
            </a:pPr>
            <a:endParaRPr lang="fr-FR" sz="1800" dirty="0">
              <a:solidFill>
                <a:srgbClr val="002060"/>
              </a:solidFill>
            </a:endParaRPr>
          </a:p>
          <a:p>
            <a:pPr marL="0" indent="0" algn="just">
              <a:buNone/>
            </a:pPr>
            <a:r>
              <a:rPr lang="fr-FR" sz="2400" dirty="0">
                <a:solidFill>
                  <a:srgbClr val="002060"/>
                </a:solidFill>
              </a:rPr>
              <a:t>➢ </a:t>
            </a:r>
            <a:r>
              <a:rPr lang="fr-FR" sz="2400" dirty="0">
                <a:solidFill>
                  <a:srgbClr val="FF0000"/>
                </a:solidFill>
              </a:rPr>
              <a:t>Maîtriser</a:t>
            </a:r>
            <a:r>
              <a:rPr lang="fr-FR" sz="2400" dirty="0">
                <a:solidFill>
                  <a:srgbClr val="002060"/>
                </a:solidFill>
              </a:rPr>
              <a:t> les techniques courantes de laboratoire et d'analyse des macromolécules. </a:t>
            </a:r>
          </a:p>
          <a:p>
            <a:pPr marL="0" indent="0" algn="just">
              <a:buNone/>
            </a:pPr>
            <a:endParaRPr lang="fr-FR" sz="1800" dirty="0">
              <a:solidFill>
                <a:srgbClr val="002060"/>
              </a:solidFill>
            </a:endParaRPr>
          </a:p>
          <a:p>
            <a:pPr marL="0" indent="0" algn="just">
              <a:buNone/>
            </a:pPr>
            <a:r>
              <a:rPr lang="fr-FR" sz="2400" dirty="0">
                <a:solidFill>
                  <a:srgbClr val="002060"/>
                </a:solidFill>
              </a:rPr>
              <a:t>➢ </a:t>
            </a:r>
            <a:r>
              <a:rPr lang="fr-FR" sz="2400" dirty="0">
                <a:solidFill>
                  <a:srgbClr val="FF0000"/>
                </a:solidFill>
              </a:rPr>
              <a:t>Mener</a:t>
            </a:r>
            <a:r>
              <a:rPr lang="fr-FR" sz="2400" dirty="0">
                <a:solidFill>
                  <a:srgbClr val="002060"/>
                </a:solidFill>
              </a:rPr>
              <a:t> des cultures de microorganismes pour des fins de bio-production</a:t>
            </a:r>
          </a:p>
        </p:txBody>
      </p:sp>
    </p:spTree>
    <p:extLst>
      <p:ext uri="{BB962C8B-B14F-4D97-AF65-F5344CB8AC3E}">
        <p14:creationId xmlns:p14="http://schemas.microsoft.com/office/powerpoint/2010/main" val="244958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5DCAC3-0395-3599-8BE7-8CD7F3FBA93D}"/>
              </a:ext>
            </a:extLst>
          </p:cNvPr>
          <p:cNvSpPr>
            <a:spLocks noGrp="1"/>
          </p:cNvSpPr>
          <p:nvPr>
            <p:ph type="title"/>
          </p:nvPr>
        </p:nvSpPr>
        <p:spPr>
          <a:xfrm>
            <a:off x="1295400" y="1268760"/>
            <a:ext cx="6553200" cy="649287"/>
          </a:xfrm>
        </p:spPr>
        <p:txBody>
          <a:bodyPr/>
          <a:lstStyle/>
          <a:p>
            <a:pPr algn="ctr"/>
            <a:r>
              <a:rPr lang="fr-FR" sz="2800" dirty="0"/>
              <a:t>Potentialités d'employabilité </a:t>
            </a:r>
          </a:p>
        </p:txBody>
      </p:sp>
      <p:pic>
        <p:nvPicPr>
          <p:cNvPr id="7" name="Picture 2" descr="Avantages du produit">
            <a:extLst>
              <a:ext uri="{FF2B5EF4-FFF2-40B4-BE49-F238E27FC236}">
                <a16:creationId xmlns:a16="http://schemas.microsoft.com/office/drawing/2014/main" id="{2C30AB74-FB88-45B7-614B-B7EE5AFBE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94630"/>
            <a:ext cx="2596695" cy="13189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ésumé de Biotechnologie et applications (partie santé)">
            <a:extLst>
              <a:ext uri="{FF2B5EF4-FFF2-40B4-BE49-F238E27FC236}">
                <a16:creationId xmlns:a16="http://schemas.microsoft.com/office/drawing/2014/main" id="{AA71F20E-FEF5-C254-074A-333356745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08" y="4322270"/>
            <a:ext cx="2347400" cy="14372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raitement des stations d'épuration">
            <a:extLst>
              <a:ext uri="{FF2B5EF4-FFF2-40B4-BE49-F238E27FC236}">
                <a16:creationId xmlns:a16="http://schemas.microsoft.com/office/drawing/2014/main" id="{E4F58996-844B-6E48-B602-79FCF318D1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580" y="2589561"/>
            <a:ext cx="2527058" cy="13763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A_F">
            <a:extLst>
              <a:ext uri="{FF2B5EF4-FFF2-40B4-BE49-F238E27FC236}">
                <a16:creationId xmlns:a16="http://schemas.microsoft.com/office/drawing/2014/main" id="{86A71A60-BBF6-8633-9B38-ED5530CA6B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977539"/>
            <a:ext cx="2306075" cy="14372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Biotechnologie Et Floral Thème De La Science . Avec La Méthode Dans L &amp; #  39 ; Homéopathie Fond Bleu . Banque D'Images et Photos Libres De Droits.  Image 93462761">
            <a:extLst>
              <a:ext uri="{FF2B5EF4-FFF2-40B4-BE49-F238E27FC236}">
                <a16:creationId xmlns:a16="http://schemas.microsoft.com/office/drawing/2014/main" id="{AAD9E391-C277-2578-23E8-827CDCF551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0365" y="3014731"/>
            <a:ext cx="2503763" cy="14258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Arrière-plan De La Nature Des Algues Vertes, Recherche Sur Les Plantes  Marines Dans Le Laboratoire Des Sciences De L'environnement, Texture Macro  Des Feuilles Aquatiques Des Algues, Vie Organique Dans L'océan Sous-marin De">
            <a:extLst>
              <a:ext uri="{FF2B5EF4-FFF2-40B4-BE49-F238E27FC236}">
                <a16:creationId xmlns:a16="http://schemas.microsoft.com/office/drawing/2014/main" id="{2CB0232E-714B-1C13-C5E1-9F3F694DE5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6729" y="5301208"/>
            <a:ext cx="2347399" cy="1562087"/>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F818DF57-AB41-AAE8-85BA-75029350BB7C}"/>
              </a:ext>
            </a:extLst>
          </p:cNvPr>
          <p:cNvSpPr txBox="1"/>
          <p:nvPr/>
        </p:nvSpPr>
        <p:spPr>
          <a:xfrm>
            <a:off x="265091" y="1782258"/>
            <a:ext cx="3169529" cy="560410"/>
          </a:xfrm>
          <a:prstGeom prst="rect">
            <a:avLst/>
          </a:prstGeom>
          <a:noFill/>
        </p:spPr>
        <p:txBody>
          <a:bodyPr wrap="square">
            <a:spAutoFit/>
          </a:bodyPr>
          <a:lstStyle/>
          <a:p>
            <a:pPr algn="just">
              <a:lnSpc>
                <a:spcPct val="200000"/>
              </a:lnSpc>
            </a:pPr>
            <a:r>
              <a:rPr lang="fr-FR" sz="1800" b="1" kern="0" dirty="0">
                <a:solidFill>
                  <a:srgbClr val="FF0000"/>
                </a:solidFill>
                <a:latin typeface="Arial" panose="020B0604020202020204" pitchFamily="34" charset="0"/>
              </a:rPr>
              <a:t>Secteur des industries  </a:t>
            </a:r>
          </a:p>
        </p:txBody>
      </p:sp>
      <p:sp>
        <p:nvSpPr>
          <p:cNvPr id="16" name="ZoneTexte 15">
            <a:extLst>
              <a:ext uri="{FF2B5EF4-FFF2-40B4-BE49-F238E27FC236}">
                <a16:creationId xmlns:a16="http://schemas.microsoft.com/office/drawing/2014/main" id="{92CD67B7-63A9-DF24-8EF9-4603810056C9}"/>
              </a:ext>
            </a:extLst>
          </p:cNvPr>
          <p:cNvSpPr txBox="1"/>
          <p:nvPr/>
        </p:nvSpPr>
        <p:spPr>
          <a:xfrm>
            <a:off x="395536" y="3713586"/>
            <a:ext cx="2592288" cy="560410"/>
          </a:xfrm>
          <a:prstGeom prst="rect">
            <a:avLst/>
          </a:prstGeom>
          <a:noFill/>
        </p:spPr>
        <p:txBody>
          <a:bodyPr wrap="square">
            <a:spAutoFit/>
          </a:bodyPr>
          <a:lstStyle/>
          <a:p>
            <a:pPr marL="88900" lvl="1" algn="just">
              <a:lnSpc>
                <a:spcPct val="200000"/>
              </a:lnSpc>
            </a:pPr>
            <a:r>
              <a:rPr lang="fr-FR" b="1" kern="0" dirty="0">
                <a:solidFill>
                  <a:srgbClr val="FF0000"/>
                </a:solidFill>
                <a:latin typeface="Arial" panose="020B0604020202020204" pitchFamily="34" charset="0"/>
              </a:rPr>
              <a:t>Secteur de la santé </a:t>
            </a:r>
          </a:p>
        </p:txBody>
      </p:sp>
      <p:sp>
        <p:nvSpPr>
          <p:cNvPr id="18" name="ZoneTexte 17">
            <a:extLst>
              <a:ext uri="{FF2B5EF4-FFF2-40B4-BE49-F238E27FC236}">
                <a16:creationId xmlns:a16="http://schemas.microsoft.com/office/drawing/2014/main" id="{AD86A687-E11E-CC5E-A4B0-D8E0B1015BB7}"/>
              </a:ext>
            </a:extLst>
          </p:cNvPr>
          <p:cNvSpPr txBox="1"/>
          <p:nvPr/>
        </p:nvSpPr>
        <p:spPr>
          <a:xfrm>
            <a:off x="5822213" y="1860478"/>
            <a:ext cx="3286291" cy="560410"/>
          </a:xfrm>
          <a:prstGeom prst="rect">
            <a:avLst/>
          </a:prstGeom>
          <a:noFill/>
        </p:spPr>
        <p:txBody>
          <a:bodyPr wrap="square">
            <a:spAutoFit/>
          </a:bodyPr>
          <a:lstStyle/>
          <a:p>
            <a:pPr marL="0" lvl="2" algn="just">
              <a:lnSpc>
                <a:spcPct val="200000"/>
              </a:lnSpc>
            </a:pPr>
            <a:r>
              <a:rPr lang="fr-FR" b="1" kern="0" dirty="0">
                <a:solidFill>
                  <a:srgbClr val="FF0000"/>
                </a:solidFill>
                <a:latin typeface="Arial" panose="020B0604020202020204" pitchFamily="34" charset="0"/>
              </a:rPr>
              <a:t>Secteur de l’environnement</a:t>
            </a:r>
          </a:p>
        </p:txBody>
      </p:sp>
      <p:sp>
        <p:nvSpPr>
          <p:cNvPr id="20" name="ZoneTexte 19">
            <a:extLst>
              <a:ext uri="{FF2B5EF4-FFF2-40B4-BE49-F238E27FC236}">
                <a16:creationId xmlns:a16="http://schemas.microsoft.com/office/drawing/2014/main" id="{DF5D6B70-33AC-0294-D0BC-C028050DCD78}"/>
              </a:ext>
            </a:extLst>
          </p:cNvPr>
          <p:cNvSpPr txBox="1"/>
          <p:nvPr/>
        </p:nvSpPr>
        <p:spPr>
          <a:xfrm>
            <a:off x="3085909" y="2372211"/>
            <a:ext cx="3286291" cy="560410"/>
          </a:xfrm>
          <a:prstGeom prst="rect">
            <a:avLst/>
          </a:prstGeom>
          <a:noFill/>
        </p:spPr>
        <p:txBody>
          <a:bodyPr wrap="square">
            <a:spAutoFit/>
          </a:bodyPr>
          <a:lstStyle/>
          <a:p>
            <a:pPr marL="0" lvl="3" algn="just">
              <a:lnSpc>
                <a:spcPct val="200000"/>
              </a:lnSpc>
            </a:pPr>
            <a:r>
              <a:rPr lang="fr-FR" sz="1800" b="1" dirty="0">
                <a:solidFill>
                  <a:srgbClr val="FF0000"/>
                </a:solidFill>
                <a:latin typeface="Arial" panose="020B0604020202020204" pitchFamily="34" charset="0"/>
              </a:rPr>
              <a:t>Secteur de l’agriculture</a:t>
            </a:r>
            <a:r>
              <a:rPr lang="fr-FR" sz="1800" b="1" kern="0" dirty="0">
                <a:solidFill>
                  <a:srgbClr val="FF0000"/>
                </a:solidFill>
                <a:latin typeface="Arial" panose="020B0604020202020204" pitchFamily="34" charset="0"/>
              </a:rPr>
              <a:t> </a:t>
            </a:r>
          </a:p>
        </p:txBody>
      </p:sp>
      <p:sp>
        <p:nvSpPr>
          <p:cNvPr id="22" name="ZoneTexte 21">
            <a:extLst>
              <a:ext uri="{FF2B5EF4-FFF2-40B4-BE49-F238E27FC236}">
                <a16:creationId xmlns:a16="http://schemas.microsoft.com/office/drawing/2014/main" id="{F47E7889-862A-67FD-0AA8-4B2203DC4B52}"/>
              </a:ext>
            </a:extLst>
          </p:cNvPr>
          <p:cNvSpPr txBox="1"/>
          <p:nvPr/>
        </p:nvSpPr>
        <p:spPr>
          <a:xfrm>
            <a:off x="5822212" y="4215748"/>
            <a:ext cx="3286292" cy="560410"/>
          </a:xfrm>
          <a:prstGeom prst="rect">
            <a:avLst/>
          </a:prstGeom>
          <a:noFill/>
        </p:spPr>
        <p:txBody>
          <a:bodyPr wrap="square">
            <a:spAutoFit/>
          </a:bodyPr>
          <a:lstStyle/>
          <a:p>
            <a:pPr marL="0" lvl="4" algn="just">
              <a:lnSpc>
                <a:spcPct val="200000"/>
              </a:lnSpc>
            </a:pPr>
            <a:r>
              <a:rPr lang="fr-FR" sz="1800" b="1" kern="0" dirty="0">
                <a:solidFill>
                  <a:srgbClr val="FF0000"/>
                </a:solidFill>
                <a:latin typeface="Arial" panose="020B0604020202020204" pitchFamily="34" charset="0"/>
              </a:rPr>
              <a:t>Secteur de l’agroalimentaire</a:t>
            </a:r>
            <a:endParaRPr lang="fr-FR" sz="1800" b="1" kern="0" dirty="0">
              <a:solidFill>
                <a:srgbClr val="FF0000"/>
              </a:solidFill>
            </a:endParaRPr>
          </a:p>
        </p:txBody>
      </p:sp>
      <p:sp>
        <p:nvSpPr>
          <p:cNvPr id="23" name="ZoneTexte 22">
            <a:extLst>
              <a:ext uri="{FF2B5EF4-FFF2-40B4-BE49-F238E27FC236}">
                <a16:creationId xmlns:a16="http://schemas.microsoft.com/office/drawing/2014/main" id="{0863A192-D2F4-5049-289D-B695ECF3E808}"/>
              </a:ext>
            </a:extLst>
          </p:cNvPr>
          <p:cNvSpPr txBox="1"/>
          <p:nvPr/>
        </p:nvSpPr>
        <p:spPr>
          <a:xfrm>
            <a:off x="3726160" y="4641966"/>
            <a:ext cx="2286000" cy="560410"/>
          </a:xfrm>
          <a:prstGeom prst="rect">
            <a:avLst/>
          </a:prstGeom>
          <a:noFill/>
        </p:spPr>
        <p:txBody>
          <a:bodyPr wrap="square">
            <a:spAutoFit/>
          </a:bodyPr>
          <a:lstStyle/>
          <a:p>
            <a:pPr marL="0" lvl="1" algn="just">
              <a:lnSpc>
                <a:spcPct val="200000"/>
              </a:lnSpc>
            </a:pPr>
            <a:r>
              <a:rPr lang="fr-FR" b="1" kern="0" dirty="0">
                <a:solidFill>
                  <a:srgbClr val="FF0000"/>
                </a:solidFill>
                <a:latin typeface="Arial" panose="020B0604020202020204" pitchFamily="34" charset="0"/>
              </a:rPr>
              <a:t>Secteur marin</a:t>
            </a:r>
          </a:p>
        </p:txBody>
      </p:sp>
    </p:spTree>
    <p:extLst>
      <p:ext uri="{BB962C8B-B14F-4D97-AF65-F5344CB8AC3E}">
        <p14:creationId xmlns:p14="http://schemas.microsoft.com/office/powerpoint/2010/main" val="125771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F59C4C3-290E-4CDA-77A8-556EBA51E0E3}"/>
              </a:ext>
            </a:extLst>
          </p:cNvPr>
          <p:cNvSpPr txBox="1"/>
          <p:nvPr/>
        </p:nvSpPr>
        <p:spPr>
          <a:xfrm>
            <a:off x="719108" y="2204864"/>
            <a:ext cx="8173372" cy="3901774"/>
          </a:xfrm>
          <a:prstGeom prst="rect">
            <a:avLst/>
          </a:prstGeom>
          <a:noFill/>
          <a:ln>
            <a:solidFill>
              <a:srgbClr val="FF0000"/>
            </a:solidFill>
          </a:ln>
        </p:spPr>
        <p:txBody>
          <a:bodyPr wrap="square">
            <a:spAutoFit/>
          </a:bodyPr>
          <a:lstStyle/>
          <a:p>
            <a:pPr>
              <a:lnSpc>
                <a:spcPct val="150000"/>
              </a:lnSpc>
            </a:pPr>
            <a:endParaRPr lang="fr-FR" sz="2400" b="1" dirty="0">
              <a:solidFill>
                <a:srgbClr val="000000"/>
              </a:solidFill>
              <a:latin typeface="Cambria" panose="02040503050406030204" pitchFamily="18" charset="0"/>
            </a:endParaRPr>
          </a:p>
          <a:p>
            <a:pPr algn="just">
              <a:lnSpc>
                <a:spcPct val="150000"/>
              </a:lnSpc>
            </a:pPr>
            <a:r>
              <a:rPr lang="fr-FR" sz="2400" b="1" dirty="0">
                <a:solidFill>
                  <a:srgbClr val="000000"/>
                </a:solidFill>
                <a:latin typeface="Cambria" panose="02040503050406030204" pitchFamily="18" charset="0"/>
              </a:rPr>
              <a:t>Leurs travail consistera à :  </a:t>
            </a:r>
          </a:p>
          <a:p>
            <a:pPr marL="342900" indent="-342900" algn="just">
              <a:lnSpc>
                <a:spcPct val="150000"/>
              </a:lnSpc>
              <a:buFont typeface="Wingdings" panose="05000000000000000000" pitchFamily="2" charset="2"/>
              <a:buChar char="Ø"/>
            </a:pPr>
            <a:r>
              <a:rPr lang="fr-FR" sz="2400" b="1" dirty="0">
                <a:solidFill>
                  <a:srgbClr val="FF0000"/>
                </a:solidFill>
                <a:latin typeface="Cambria" panose="02040503050406030204" pitchFamily="18" charset="0"/>
              </a:rPr>
              <a:t>superviser la production ;</a:t>
            </a:r>
            <a:r>
              <a:rPr lang="fr-FR" sz="2400" b="1" dirty="0">
                <a:solidFill>
                  <a:srgbClr val="000000"/>
                </a:solidFill>
                <a:latin typeface="Cambria" panose="02040503050406030204" pitchFamily="18" charset="0"/>
              </a:rPr>
              <a:t> </a:t>
            </a:r>
          </a:p>
          <a:p>
            <a:pPr marL="342900" indent="-342900" algn="just">
              <a:lnSpc>
                <a:spcPct val="150000"/>
              </a:lnSpc>
              <a:buFont typeface="Wingdings" panose="05000000000000000000" pitchFamily="2" charset="2"/>
              <a:buChar char="Ø"/>
            </a:pPr>
            <a:r>
              <a:rPr lang="fr-FR" sz="2400" b="1" dirty="0">
                <a:solidFill>
                  <a:srgbClr val="FF0000"/>
                </a:solidFill>
                <a:latin typeface="Cambria" panose="02040503050406030204" pitchFamily="18" charset="0"/>
              </a:rPr>
              <a:t>assurer la qualité </a:t>
            </a:r>
            <a:r>
              <a:rPr lang="fr-FR" sz="2400" b="1" dirty="0">
                <a:solidFill>
                  <a:srgbClr val="000000"/>
                </a:solidFill>
                <a:latin typeface="Cambria" panose="02040503050406030204" pitchFamily="18" charset="0"/>
              </a:rPr>
              <a:t>( mise en place des systèmes d’assurance qualité ) ;</a:t>
            </a:r>
          </a:p>
          <a:p>
            <a:pPr marL="342900" indent="-342900" algn="just">
              <a:lnSpc>
                <a:spcPct val="150000"/>
              </a:lnSpc>
              <a:buFont typeface="Wingdings" panose="05000000000000000000" pitchFamily="2" charset="2"/>
              <a:buChar char="Ø"/>
            </a:pPr>
            <a:r>
              <a:rPr lang="fr-FR" sz="2400" b="1" dirty="0">
                <a:solidFill>
                  <a:srgbClr val="FF0000"/>
                </a:solidFill>
                <a:latin typeface="Cambria" panose="02040503050406030204" pitchFamily="18" charset="0"/>
              </a:rPr>
              <a:t>apporter des solutions </a:t>
            </a:r>
            <a:r>
              <a:rPr lang="fr-FR" sz="2400" b="1" dirty="0">
                <a:solidFill>
                  <a:srgbClr val="000000"/>
                </a:solidFill>
                <a:latin typeface="Cambria" panose="02040503050406030204" pitchFamily="18" charset="0"/>
              </a:rPr>
              <a:t>aux problèmes techniques et scientifiques.</a:t>
            </a:r>
          </a:p>
        </p:txBody>
      </p:sp>
      <p:sp>
        <p:nvSpPr>
          <p:cNvPr id="5" name="Titre 1">
            <a:extLst>
              <a:ext uri="{FF2B5EF4-FFF2-40B4-BE49-F238E27FC236}">
                <a16:creationId xmlns:a16="http://schemas.microsoft.com/office/drawing/2014/main" id="{E443CB6B-2EA8-A349-E122-C4D0BE3F4AC7}"/>
              </a:ext>
            </a:extLst>
          </p:cNvPr>
          <p:cNvSpPr>
            <a:spLocks noGrp="1"/>
          </p:cNvSpPr>
          <p:nvPr>
            <p:ph type="title"/>
          </p:nvPr>
        </p:nvSpPr>
        <p:spPr>
          <a:xfrm>
            <a:off x="1295400" y="1268760"/>
            <a:ext cx="6553200" cy="649287"/>
          </a:xfrm>
        </p:spPr>
        <p:txBody>
          <a:bodyPr/>
          <a:lstStyle/>
          <a:p>
            <a:pPr algn="ctr"/>
            <a:r>
              <a:rPr lang="fr-FR" sz="2800" dirty="0"/>
              <a:t>Potentialités d'employabilité </a:t>
            </a:r>
          </a:p>
        </p:txBody>
      </p:sp>
    </p:spTree>
    <p:extLst>
      <p:ext uri="{BB962C8B-B14F-4D97-AF65-F5344CB8AC3E}">
        <p14:creationId xmlns:p14="http://schemas.microsoft.com/office/powerpoint/2010/main" val="3188395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A6A21-FCE9-C695-1C3B-2FC15A3D00E6}"/>
              </a:ext>
            </a:extLst>
          </p:cNvPr>
          <p:cNvSpPr>
            <a:spLocks noGrp="1"/>
          </p:cNvSpPr>
          <p:nvPr>
            <p:ph type="title"/>
          </p:nvPr>
        </p:nvSpPr>
        <p:spPr>
          <a:xfrm>
            <a:off x="107504" y="3429000"/>
            <a:ext cx="8640960" cy="649287"/>
          </a:xfrm>
        </p:spPr>
        <p:txBody>
          <a:bodyPr/>
          <a:lstStyle/>
          <a:p>
            <a:pPr algn="ctr"/>
            <a:r>
              <a:rPr lang="fr-FR" sz="3200" b="1" dirty="0">
                <a:solidFill>
                  <a:srgbClr val="C00000"/>
                </a:solidFill>
              </a:rPr>
              <a:t>Licence en Biotechnologie Végétale</a:t>
            </a:r>
            <a:br>
              <a:rPr lang="fr-FR" sz="3200" b="1" dirty="0">
                <a:solidFill>
                  <a:srgbClr val="C00000"/>
                </a:solidFill>
              </a:rPr>
            </a:br>
            <a:endParaRPr lang="fr-FR" sz="3200" dirty="0">
              <a:solidFill>
                <a:srgbClr val="C00000"/>
              </a:solidFill>
            </a:endParaRPr>
          </a:p>
        </p:txBody>
      </p:sp>
    </p:spTree>
    <p:extLst>
      <p:ext uri="{BB962C8B-B14F-4D97-AF65-F5344CB8AC3E}">
        <p14:creationId xmlns:p14="http://schemas.microsoft.com/office/powerpoint/2010/main" val="1910924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54487B-81C5-B335-1E75-A7648AB7EAED}"/>
              </a:ext>
            </a:extLst>
          </p:cNvPr>
          <p:cNvSpPr>
            <a:spLocks noGrp="1"/>
          </p:cNvSpPr>
          <p:nvPr>
            <p:ph idx="1"/>
          </p:nvPr>
        </p:nvSpPr>
        <p:spPr>
          <a:xfrm>
            <a:off x="179512" y="2204864"/>
            <a:ext cx="8784976" cy="4248472"/>
          </a:xfrm>
        </p:spPr>
        <p:txBody>
          <a:bodyPr/>
          <a:lstStyle/>
          <a:p>
            <a:pPr algn="just"/>
            <a:r>
              <a:rPr lang="fr-FR" sz="2200" dirty="0">
                <a:solidFill>
                  <a:srgbClr val="002060"/>
                </a:solidFill>
              </a:rPr>
              <a:t>La licence Biotechnologie végétale : formation </a:t>
            </a:r>
            <a:r>
              <a:rPr lang="fr-FR" sz="2200" dirty="0">
                <a:solidFill>
                  <a:srgbClr val="FF0000"/>
                </a:solidFill>
              </a:rPr>
              <a:t>pluridisciplinaire</a:t>
            </a:r>
            <a:r>
              <a:rPr lang="fr-FR" sz="2200" dirty="0">
                <a:solidFill>
                  <a:srgbClr val="002060"/>
                </a:solidFill>
              </a:rPr>
              <a:t> de haut niveau. </a:t>
            </a:r>
          </a:p>
          <a:p>
            <a:pPr algn="just"/>
            <a:endParaRPr lang="fr-FR" sz="2200" dirty="0">
              <a:solidFill>
                <a:srgbClr val="002060"/>
              </a:solidFill>
            </a:endParaRPr>
          </a:p>
          <a:p>
            <a:pPr algn="just"/>
            <a:r>
              <a:rPr lang="fr-FR" sz="2200" dirty="0">
                <a:solidFill>
                  <a:srgbClr val="002060"/>
                </a:solidFill>
              </a:rPr>
              <a:t>Elle dispensera des connaissances les plus récentes en </a:t>
            </a:r>
            <a:r>
              <a:rPr lang="fr-FR" sz="2200" dirty="0">
                <a:solidFill>
                  <a:srgbClr val="FF0000"/>
                </a:solidFill>
              </a:rPr>
              <a:t>physiologie</a:t>
            </a:r>
            <a:r>
              <a:rPr lang="fr-FR" sz="2200" dirty="0">
                <a:solidFill>
                  <a:srgbClr val="002060"/>
                </a:solidFill>
              </a:rPr>
              <a:t>, </a:t>
            </a:r>
            <a:r>
              <a:rPr lang="fr-FR" sz="2200" dirty="0">
                <a:solidFill>
                  <a:srgbClr val="FF0000"/>
                </a:solidFill>
              </a:rPr>
              <a:t>écophysiologie</a:t>
            </a:r>
            <a:r>
              <a:rPr lang="fr-FR" sz="2200" dirty="0">
                <a:solidFill>
                  <a:srgbClr val="002060"/>
                </a:solidFill>
              </a:rPr>
              <a:t> et </a:t>
            </a:r>
            <a:r>
              <a:rPr lang="fr-FR" sz="2200" dirty="0">
                <a:solidFill>
                  <a:srgbClr val="FF0000"/>
                </a:solidFill>
              </a:rPr>
              <a:t>biotechnologies</a:t>
            </a:r>
            <a:r>
              <a:rPr lang="fr-FR" sz="2200" dirty="0">
                <a:solidFill>
                  <a:srgbClr val="002060"/>
                </a:solidFill>
              </a:rPr>
              <a:t> </a:t>
            </a:r>
            <a:r>
              <a:rPr lang="fr-FR" sz="2200" dirty="0">
                <a:solidFill>
                  <a:srgbClr val="FF0000"/>
                </a:solidFill>
              </a:rPr>
              <a:t>végétales</a:t>
            </a:r>
            <a:r>
              <a:rPr lang="fr-FR" sz="2200" dirty="0">
                <a:solidFill>
                  <a:srgbClr val="002060"/>
                </a:solidFill>
              </a:rPr>
              <a:t> pour répondre aux nouveaux défis en matière de </a:t>
            </a:r>
            <a:r>
              <a:rPr lang="fr-FR" sz="2200" dirty="0">
                <a:solidFill>
                  <a:srgbClr val="FF0000"/>
                </a:solidFill>
              </a:rPr>
              <a:t>valorisation des agro-ressources.</a:t>
            </a:r>
          </a:p>
          <a:p>
            <a:pPr algn="just"/>
            <a:endParaRPr lang="fr-FR" sz="2200" dirty="0">
              <a:solidFill>
                <a:srgbClr val="002060"/>
              </a:solidFill>
            </a:endParaRPr>
          </a:p>
          <a:p>
            <a:pPr algn="just"/>
            <a:r>
              <a:rPr lang="fr-FR" sz="2200" dirty="0">
                <a:solidFill>
                  <a:srgbClr val="002060"/>
                </a:solidFill>
              </a:rPr>
              <a:t>Elle permet de </a:t>
            </a:r>
            <a:r>
              <a:rPr lang="fr-FR" sz="2200" dirty="0">
                <a:solidFill>
                  <a:srgbClr val="FF0000"/>
                </a:solidFill>
              </a:rPr>
              <a:t>former des cadres </a:t>
            </a:r>
            <a:r>
              <a:rPr lang="fr-FR" sz="2200" dirty="0">
                <a:solidFill>
                  <a:srgbClr val="002060"/>
                </a:solidFill>
              </a:rPr>
              <a:t>capables de s’insérer dans des entreprises de biotechnologies dans les secteurs de la </a:t>
            </a:r>
            <a:r>
              <a:rPr lang="fr-FR" sz="2200" dirty="0">
                <a:solidFill>
                  <a:srgbClr val="FF0000"/>
                </a:solidFill>
              </a:rPr>
              <a:t>santé</a:t>
            </a:r>
            <a:r>
              <a:rPr lang="fr-FR" sz="2200" dirty="0">
                <a:solidFill>
                  <a:srgbClr val="002060"/>
                </a:solidFill>
              </a:rPr>
              <a:t>/</a:t>
            </a:r>
            <a:r>
              <a:rPr lang="fr-FR" sz="2200" dirty="0">
                <a:solidFill>
                  <a:srgbClr val="FF0000"/>
                </a:solidFill>
              </a:rPr>
              <a:t>pharmaceutique</a:t>
            </a:r>
            <a:r>
              <a:rPr lang="fr-FR" sz="2200" dirty="0">
                <a:solidFill>
                  <a:srgbClr val="002060"/>
                </a:solidFill>
              </a:rPr>
              <a:t>, de </a:t>
            </a:r>
            <a:r>
              <a:rPr lang="fr-FR" sz="2200" dirty="0">
                <a:solidFill>
                  <a:srgbClr val="FF0000"/>
                </a:solidFill>
              </a:rPr>
              <a:t>l’environnement</a:t>
            </a:r>
            <a:r>
              <a:rPr lang="fr-FR" sz="2200" dirty="0">
                <a:solidFill>
                  <a:srgbClr val="002060"/>
                </a:solidFill>
              </a:rPr>
              <a:t> et des </a:t>
            </a:r>
            <a:r>
              <a:rPr lang="fr-FR" sz="2200" dirty="0">
                <a:solidFill>
                  <a:srgbClr val="FF0000"/>
                </a:solidFill>
              </a:rPr>
              <a:t>cosmétiques</a:t>
            </a:r>
            <a:r>
              <a:rPr lang="fr-FR" sz="2200" dirty="0">
                <a:solidFill>
                  <a:srgbClr val="002060"/>
                </a:solidFill>
              </a:rPr>
              <a:t>. </a:t>
            </a:r>
          </a:p>
        </p:txBody>
      </p:sp>
      <p:sp>
        <p:nvSpPr>
          <p:cNvPr id="4" name="Titre 1">
            <a:extLst>
              <a:ext uri="{FF2B5EF4-FFF2-40B4-BE49-F238E27FC236}">
                <a16:creationId xmlns:a16="http://schemas.microsoft.com/office/drawing/2014/main" id="{C9057DAB-0850-28A4-C62F-9AAE35233677}"/>
              </a:ext>
            </a:extLst>
          </p:cNvPr>
          <p:cNvSpPr txBox="1">
            <a:spLocks/>
          </p:cNvSpPr>
          <p:nvPr/>
        </p:nvSpPr>
        <p:spPr bwMode="auto">
          <a:xfrm>
            <a:off x="1331640" y="575742"/>
            <a:ext cx="6553200" cy="15571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a:lstStyle>
          <a:p>
            <a:pPr algn="ctr"/>
            <a:r>
              <a:rPr lang="fr-FR" sz="2800" kern="0" dirty="0"/>
              <a:t>Objectifs</a:t>
            </a:r>
            <a:r>
              <a:rPr lang="fr-FR" sz="2800" kern="0" dirty="0">
                <a:solidFill>
                  <a:schemeClr val="accent5">
                    <a:lumMod val="50000"/>
                  </a:schemeClr>
                </a:solidFill>
              </a:rPr>
              <a:t> </a:t>
            </a:r>
            <a:r>
              <a:rPr lang="fr-FR" sz="2800" kern="0" dirty="0"/>
              <a:t>de la formation</a:t>
            </a:r>
          </a:p>
        </p:txBody>
      </p:sp>
    </p:spTree>
    <p:extLst>
      <p:ext uri="{BB962C8B-B14F-4D97-AF65-F5344CB8AC3E}">
        <p14:creationId xmlns:p14="http://schemas.microsoft.com/office/powerpoint/2010/main" val="1634404745"/>
      </p:ext>
    </p:extLst>
  </p:cSld>
  <p:clrMapOvr>
    <a:masterClrMapping/>
  </p:clrMapOvr>
</p:sld>
</file>

<file path=ppt/theme/theme1.xml><?xml version="1.0" encoding="utf-8"?>
<a:theme xmlns:a="http://schemas.openxmlformats.org/drawingml/2006/main" name="template">
  <a:themeElements>
    <a:clrScheme name="template 3">
      <a:dk1>
        <a:srgbClr val="5F5F5F"/>
      </a:dk1>
      <a:lt1>
        <a:srgbClr val="FFFFFF"/>
      </a:lt1>
      <a:dk2>
        <a:srgbClr val="008080"/>
      </a:dk2>
      <a:lt2>
        <a:srgbClr val="003300"/>
      </a:lt2>
      <a:accent1>
        <a:srgbClr val="00CC99"/>
      </a:accent1>
      <a:accent2>
        <a:srgbClr val="663300"/>
      </a:accent2>
      <a:accent3>
        <a:srgbClr val="FFFFFF"/>
      </a:accent3>
      <a:accent4>
        <a:srgbClr val="505050"/>
      </a:accent4>
      <a:accent5>
        <a:srgbClr val="AAE2CA"/>
      </a:accent5>
      <a:accent6>
        <a:srgbClr val="5C2D00"/>
      </a:accent6>
      <a:hlink>
        <a:srgbClr val="FFCC00"/>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5F5F5F"/>
        </a:dk1>
        <a:lt1>
          <a:srgbClr val="FFFFFF"/>
        </a:lt1>
        <a:dk2>
          <a:srgbClr val="006600"/>
        </a:dk2>
        <a:lt2>
          <a:srgbClr val="FFCC99"/>
        </a:lt2>
        <a:accent1>
          <a:srgbClr val="339966"/>
        </a:accent1>
        <a:accent2>
          <a:srgbClr val="CC9900"/>
        </a:accent2>
        <a:accent3>
          <a:srgbClr val="FFFFFF"/>
        </a:accent3>
        <a:accent4>
          <a:srgbClr val="505050"/>
        </a:accent4>
        <a:accent5>
          <a:srgbClr val="ADCAB8"/>
        </a:accent5>
        <a:accent6>
          <a:srgbClr val="B98A00"/>
        </a:accent6>
        <a:hlink>
          <a:srgbClr val="FF9900"/>
        </a:hlink>
        <a:folHlink>
          <a:srgbClr val="C0C0C0"/>
        </a:folHlink>
      </a:clrScheme>
      <a:clrMap bg1="lt1" tx1="dk1" bg2="lt2" tx2="dk2" accent1="accent1" accent2="accent2" accent3="accent3" accent4="accent4" accent5="accent5" accent6="accent6" hlink="hlink" folHlink="folHlink"/>
    </a:extraClrScheme>
    <a:extraClrScheme>
      <a:clrScheme name="template 2">
        <a:dk1>
          <a:srgbClr val="5F5F5F"/>
        </a:dk1>
        <a:lt1>
          <a:srgbClr val="FFFFFF"/>
        </a:lt1>
        <a:dk2>
          <a:srgbClr val="006600"/>
        </a:dk2>
        <a:lt2>
          <a:srgbClr val="336699"/>
        </a:lt2>
        <a:accent1>
          <a:srgbClr val="FFCC99"/>
        </a:accent1>
        <a:accent2>
          <a:srgbClr val="663300"/>
        </a:accent2>
        <a:accent3>
          <a:srgbClr val="FFFFFF"/>
        </a:accent3>
        <a:accent4>
          <a:srgbClr val="505050"/>
        </a:accent4>
        <a:accent5>
          <a:srgbClr val="FFE2CA"/>
        </a:accent5>
        <a:accent6>
          <a:srgbClr val="5C2D00"/>
        </a:accent6>
        <a:hlink>
          <a:srgbClr val="33CC33"/>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5F5F5F"/>
        </a:dk1>
        <a:lt1>
          <a:srgbClr val="FFFFFF"/>
        </a:lt1>
        <a:dk2>
          <a:srgbClr val="008080"/>
        </a:dk2>
        <a:lt2>
          <a:srgbClr val="003300"/>
        </a:lt2>
        <a:accent1>
          <a:srgbClr val="00CC99"/>
        </a:accent1>
        <a:accent2>
          <a:srgbClr val="663300"/>
        </a:accent2>
        <a:accent3>
          <a:srgbClr val="FFFFFF"/>
        </a:accent3>
        <a:accent4>
          <a:srgbClr val="505050"/>
        </a:accent4>
        <a:accent5>
          <a:srgbClr val="AAE2CA"/>
        </a:accent5>
        <a:accent6>
          <a:srgbClr val="5C2D00"/>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949</TotalTime>
  <Words>463</Words>
  <Application>Microsoft Office PowerPoint</Application>
  <PresentationFormat>Affichage à l'écran (4:3)</PresentationFormat>
  <Paragraphs>85</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Cambria</vt:lpstr>
      <vt:lpstr>Times New Roman</vt:lpstr>
      <vt:lpstr>Wingdings</vt:lpstr>
      <vt:lpstr>template</vt:lpstr>
      <vt:lpstr>Présentation PowerPoint</vt:lpstr>
      <vt:lpstr>Présentation PowerPoint</vt:lpstr>
      <vt:lpstr>Licence en Biotechnologie Microbienne </vt:lpstr>
      <vt:lpstr>Objectifs de la formation</vt:lpstr>
      <vt:lpstr>Profils et compétences métiers visés </vt:lpstr>
      <vt:lpstr>Potentialités d'employabilité </vt:lpstr>
      <vt:lpstr>Potentialités d'employabilité </vt:lpstr>
      <vt:lpstr>Licence en Biotechnologie Végétale </vt:lpstr>
      <vt:lpstr>Présentation PowerPoint</vt:lpstr>
      <vt:lpstr>Présentation PowerPoint</vt:lpstr>
      <vt:lpstr>Potentialités régionales et nationales d'employabilité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belhadidjellali@gmail.com</dc:creator>
  <cp:lastModifiedBy>belhadidjellali@gmail.com</cp:lastModifiedBy>
  <cp:revision>19</cp:revision>
  <dcterms:created xsi:type="dcterms:W3CDTF">2024-06-25T21:30:10Z</dcterms:created>
  <dcterms:modified xsi:type="dcterms:W3CDTF">2024-06-27T09:25:09Z</dcterms:modified>
</cp:coreProperties>
</file>